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56"/>
  </p:notesMasterIdLst>
  <p:sldIdLst>
    <p:sldId id="328" r:id="rId2"/>
    <p:sldId id="312" r:id="rId3"/>
    <p:sldId id="313" r:id="rId4"/>
    <p:sldId id="314" r:id="rId5"/>
    <p:sldId id="315" r:id="rId6"/>
    <p:sldId id="316" r:id="rId7"/>
    <p:sldId id="317" r:id="rId8"/>
    <p:sldId id="318" r:id="rId9"/>
    <p:sldId id="319" r:id="rId10"/>
    <p:sldId id="320" r:id="rId11"/>
    <p:sldId id="321" r:id="rId12"/>
    <p:sldId id="322" r:id="rId13"/>
    <p:sldId id="257" r:id="rId14"/>
    <p:sldId id="279" r:id="rId15"/>
    <p:sldId id="262" r:id="rId16"/>
    <p:sldId id="281" r:id="rId17"/>
    <p:sldId id="283" r:id="rId18"/>
    <p:sldId id="282" r:id="rId19"/>
    <p:sldId id="280" r:id="rId20"/>
    <p:sldId id="284" r:id="rId21"/>
    <p:sldId id="285" r:id="rId22"/>
    <p:sldId id="286" r:id="rId23"/>
    <p:sldId id="287" r:id="rId24"/>
    <p:sldId id="288" r:id="rId25"/>
    <p:sldId id="289" r:id="rId26"/>
    <p:sldId id="271" r:id="rId27"/>
    <p:sldId id="297" r:id="rId28"/>
    <p:sldId id="323" r:id="rId29"/>
    <p:sldId id="324" r:id="rId30"/>
    <p:sldId id="310" r:id="rId31"/>
    <p:sldId id="308" r:id="rId32"/>
    <p:sldId id="309" r:id="rId33"/>
    <p:sldId id="263" r:id="rId34"/>
    <p:sldId id="276" r:id="rId35"/>
    <p:sldId id="298" r:id="rId36"/>
    <p:sldId id="299" r:id="rId37"/>
    <p:sldId id="300" r:id="rId38"/>
    <p:sldId id="301" r:id="rId39"/>
    <p:sldId id="302" r:id="rId40"/>
    <p:sldId id="305" r:id="rId41"/>
    <p:sldId id="303" r:id="rId42"/>
    <p:sldId id="304" r:id="rId43"/>
    <p:sldId id="258" r:id="rId44"/>
    <p:sldId id="259" r:id="rId45"/>
    <p:sldId id="260" r:id="rId46"/>
    <p:sldId id="290" r:id="rId47"/>
    <p:sldId id="291" r:id="rId48"/>
    <p:sldId id="292" r:id="rId49"/>
    <p:sldId id="293" r:id="rId50"/>
    <p:sldId id="295" r:id="rId51"/>
    <p:sldId id="296" r:id="rId52"/>
    <p:sldId id="306" r:id="rId53"/>
    <p:sldId id="307" r:id="rId54"/>
    <p:sldId id="329" r:id="rId5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706" autoAdjust="0"/>
    <p:restoredTop sz="96953" autoAdjust="0"/>
  </p:normalViewPr>
  <p:slideViewPr>
    <p:cSldViewPr snapToGrid="0">
      <p:cViewPr varScale="1">
        <p:scale>
          <a:sx n="71" d="100"/>
          <a:sy n="71" d="100"/>
        </p:scale>
        <p:origin x="-714"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1A3261-5F1B-42E2-9E4B-F1CEC33BF60B}" type="datetimeFigureOut">
              <a:rPr lang="tr-TR" smtClean="0"/>
              <a:pPr/>
              <a:t>02.04.2022</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927A69-951C-47E6-86FE-719C607880AE}" type="slidenum">
              <a:rPr lang="tr-TR" smtClean="0"/>
              <a:pPr/>
              <a:t>‹#›</a:t>
            </a:fld>
            <a:endParaRPr lang="tr-TR"/>
          </a:p>
        </p:txBody>
      </p:sp>
    </p:spTree>
    <p:extLst>
      <p:ext uri="{BB962C8B-B14F-4D97-AF65-F5344CB8AC3E}">
        <p14:creationId xmlns:p14="http://schemas.microsoft.com/office/powerpoint/2010/main" xmlns="" val="454194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E4927A69-951C-47E6-86FE-719C607880AE}" type="slidenum">
              <a:rPr lang="tr-TR" smtClean="0"/>
              <a:pPr/>
              <a:t>32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5019" y="4953000"/>
            <a:ext cx="12197020"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A24E45EE-7BEB-471F-A350-0E17E7C8F4FB}" type="datetimeFigureOut">
              <a:rPr lang="tr-TR" smtClean="0"/>
              <a:pPr/>
              <a:t>02.04.2022</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4A9BE1D0-8436-4AA4-AF3B-43CE654F04C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1481330"/>
            <a:ext cx="109728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A24E45EE-7BEB-471F-A350-0E17E7C8F4FB}" type="datetimeFigureOut">
              <a:rPr lang="tr-TR" smtClean="0"/>
              <a:pPr/>
              <a:t>02.04.2022</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4A9BE1D0-8436-4AA4-AF3B-43CE654F04C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9125351" y="274641"/>
            <a:ext cx="236996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274641"/>
            <a:ext cx="84328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A24E45EE-7BEB-471F-A350-0E17E7C8F4FB}" type="datetimeFigureOut">
              <a:rPr lang="tr-TR" smtClean="0"/>
              <a:pPr/>
              <a:t>02.04.2022</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4A9BE1D0-8436-4AA4-AF3B-43CE654F04C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A24E45EE-7BEB-471F-A350-0E17E7C8F4FB}" type="datetimeFigureOut">
              <a:rPr lang="tr-TR" smtClean="0"/>
              <a:pPr/>
              <a:t>02.04.2022</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4A9BE1D0-8436-4AA4-AF3B-43CE654F04C6}"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A24E45EE-7BEB-471F-A350-0E17E7C8F4FB}" type="datetimeFigureOut">
              <a:rPr lang="tr-TR" smtClean="0"/>
              <a:pPr/>
              <a:t>02.04.2022</a:t>
            </a:fld>
            <a:endParaRPr lang="tr-TR"/>
          </a:p>
        </p:txBody>
      </p:sp>
      <p:sp>
        <p:nvSpPr>
          <p:cNvPr id="5" name="4 Altbilgi Yer Tutucusu"/>
          <p:cNvSpPr>
            <a:spLocks noGrp="1"/>
          </p:cNvSpPr>
          <p:nvPr>
            <p:ph type="ftr" sz="quarter" idx="11"/>
          </p:nvPr>
        </p:nvSpPr>
        <p:spPr/>
        <p:txBody>
          <a:bodyPr/>
          <a:lstStyle>
            <a:extLst/>
          </a:lstStyle>
          <a:p>
            <a:endParaRPr lang="tr-TR"/>
          </a:p>
        </p:txBody>
      </p:sp>
      <p:sp>
        <p:nvSpPr>
          <p:cNvPr id="6" name="5 Slayt Numarası Yer Tutucusu"/>
          <p:cNvSpPr>
            <a:spLocks noGrp="1"/>
          </p:cNvSpPr>
          <p:nvPr>
            <p:ph type="sldNum" sz="quarter" idx="12"/>
          </p:nvPr>
        </p:nvSpPr>
        <p:spPr/>
        <p:txBody>
          <a:bodyPr/>
          <a:lstStyle>
            <a:extLst/>
          </a:lstStyle>
          <a:p>
            <a:fld id="{4A9BE1D0-8436-4AA4-AF3B-43CE654F04C6}" type="slidenum">
              <a:rPr lang="tr-TR" smtClean="0"/>
              <a:pPr/>
              <a:t>‹#›</a:t>
            </a:fld>
            <a:endParaRPr lang="tr-TR"/>
          </a:p>
        </p:txBody>
      </p:sp>
      <p:sp>
        <p:nvSpPr>
          <p:cNvPr id="7" name="6 Köşeli Çift Ayraç"/>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A24E45EE-7BEB-471F-A350-0E17E7C8F4FB}" type="datetimeFigureOut">
              <a:rPr lang="tr-TR" smtClean="0"/>
              <a:pPr/>
              <a:t>02.04.2022</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4A9BE1D0-8436-4AA4-AF3B-43CE654F04C6}"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109728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A24E45EE-7BEB-471F-A350-0E17E7C8F4FB}" type="datetimeFigureOut">
              <a:rPr lang="tr-TR" smtClean="0"/>
              <a:pPr/>
              <a:t>02.04.2022</a:t>
            </a:fld>
            <a:endParaRPr lang="tr-TR"/>
          </a:p>
        </p:txBody>
      </p:sp>
      <p:sp>
        <p:nvSpPr>
          <p:cNvPr id="8" name="7 Altbilgi Yer Tutucusu"/>
          <p:cNvSpPr>
            <a:spLocks noGrp="1"/>
          </p:cNvSpPr>
          <p:nvPr>
            <p:ph type="ftr" sz="quarter" idx="11"/>
          </p:nvPr>
        </p:nvSpPr>
        <p:spPr/>
        <p:txBody>
          <a:bodyPr/>
          <a:lstStyle>
            <a:extLst/>
          </a:lstStyle>
          <a:p>
            <a:endParaRPr lang="tr-TR"/>
          </a:p>
        </p:txBody>
      </p:sp>
      <p:sp>
        <p:nvSpPr>
          <p:cNvPr id="9" name="8 Slayt Numarası Yer Tutucusu"/>
          <p:cNvSpPr>
            <a:spLocks noGrp="1"/>
          </p:cNvSpPr>
          <p:nvPr>
            <p:ph type="sldNum" sz="quarter" idx="12"/>
          </p:nvPr>
        </p:nvSpPr>
        <p:spPr/>
        <p:txBody>
          <a:bodyPr/>
          <a:lstStyle>
            <a:extLst/>
          </a:lstStyle>
          <a:p>
            <a:fld id="{4A9BE1D0-8436-4AA4-AF3B-43CE654F04C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A24E45EE-7BEB-471F-A350-0E17E7C8F4FB}" type="datetimeFigureOut">
              <a:rPr lang="tr-TR" smtClean="0"/>
              <a:pPr/>
              <a:t>02.04.2022</a:t>
            </a:fld>
            <a:endParaRPr lang="tr-TR"/>
          </a:p>
        </p:txBody>
      </p:sp>
      <p:sp>
        <p:nvSpPr>
          <p:cNvPr id="4" name="3 Altbilgi Yer Tutucusu"/>
          <p:cNvSpPr>
            <a:spLocks noGrp="1"/>
          </p:cNvSpPr>
          <p:nvPr>
            <p:ph type="ftr" sz="quarter" idx="11"/>
          </p:nvPr>
        </p:nvSpPr>
        <p:spPr/>
        <p:txBody>
          <a:bodyPr/>
          <a:lstStyle>
            <a:extLst/>
          </a:lstStyle>
          <a:p>
            <a:endParaRPr lang="tr-TR"/>
          </a:p>
        </p:txBody>
      </p:sp>
      <p:sp>
        <p:nvSpPr>
          <p:cNvPr id="5" name="4 Slayt Numarası Yer Tutucusu"/>
          <p:cNvSpPr>
            <a:spLocks noGrp="1"/>
          </p:cNvSpPr>
          <p:nvPr>
            <p:ph type="sldNum" sz="quarter" idx="12"/>
          </p:nvPr>
        </p:nvSpPr>
        <p:spPr/>
        <p:txBody>
          <a:bodyPr/>
          <a:lstStyle>
            <a:extLst/>
          </a:lstStyle>
          <a:p>
            <a:fld id="{4A9BE1D0-8436-4AA4-AF3B-43CE654F04C6}"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A24E45EE-7BEB-471F-A350-0E17E7C8F4FB}" type="datetimeFigureOut">
              <a:rPr lang="tr-TR" smtClean="0"/>
              <a:pPr/>
              <a:t>02.04.2022</a:t>
            </a:fld>
            <a:endParaRPr lang="tr-TR"/>
          </a:p>
        </p:txBody>
      </p:sp>
      <p:sp>
        <p:nvSpPr>
          <p:cNvPr id="3" name="2 Altbilgi Yer Tutucusu"/>
          <p:cNvSpPr>
            <a:spLocks noGrp="1"/>
          </p:cNvSpPr>
          <p:nvPr>
            <p:ph type="ftr" sz="quarter" idx="11"/>
          </p:nvPr>
        </p:nvSpPr>
        <p:spPr/>
        <p:txBody>
          <a:bodyPr/>
          <a:lstStyle>
            <a:extLst/>
          </a:lstStyle>
          <a:p>
            <a:endParaRPr lang="tr-TR"/>
          </a:p>
        </p:txBody>
      </p:sp>
      <p:sp>
        <p:nvSpPr>
          <p:cNvPr id="4" name="3 Slayt Numarası Yer Tutucusu"/>
          <p:cNvSpPr>
            <a:spLocks noGrp="1"/>
          </p:cNvSpPr>
          <p:nvPr>
            <p:ph type="sldNum" sz="quarter" idx="12"/>
          </p:nvPr>
        </p:nvSpPr>
        <p:spPr/>
        <p:txBody>
          <a:bodyPr/>
          <a:lstStyle>
            <a:extLst/>
          </a:lstStyle>
          <a:p>
            <a:fld id="{4A9BE1D0-8436-4AA4-AF3B-43CE654F04C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8969376" y="6407944"/>
            <a:ext cx="2560320" cy="365760"/>
          </a:xfrm>
        </p:spPr>
        <p:txBody>
          <a:bodyPr/>
          <a:lstStyle>
            <a:extLst/>
          </a:lstStyle>
          <a:p>
            <a:fld id="{A24E45EE-7BEB-471F-A350-0E17E7C8F4FB}" type="datetimeFigureOut">
              <a:rPr lang="tr-TR" smtClean="0"/>
              <a:pPr/>
              <a:t>02.04.2022</a:t>
            </a:fld>
            <a:endParaRPr lang="tr-TR"/>
          </a:p>
        </p:txBody>
      </p:sp>
      <p:sp>
        <p:nvSpPr>
          <p:cNvPr id="6" name="5 Altbilgi Yer Tutucusu"/>
          <p:cNvSpPr>
            <a:spLocks noGrp="1"/>
          </p:cNvSpPr>
          <p:nvPr>
            <p:ph type="ftr" sz="quarter" idx="11"/>
          </p:nvPr>
        </p:nvSpPr>
        <p:spPr/>
        <p:txBody>
          <a:bodyPr/>
          <a:lstStyle>
            <a:extLst/>
          </a:lstStyle>
          <a:p>
            <a:endParaRPr lang="tr-TR"/>
          </a:p>
        </p:txBody>
      </p:sp>
      <p:sp>
        <p:nvSpPr>
          <p:cNvPr id="7" name="6 Slayt Numarası Yer Tutucusu"/>
          <p:cNvSpPr>
            <a:spLocks noGrp="1"/>
          </p:cNvSpPr>
          <p:nvPr>
            <p:ph type="sldNum" sz="quarter" idx="12"/>
          </p:nvPr>
        </p:nvSpPr>
        <p:spPr/>
        <p:txBody>
          <a:bodyPr/>
          <a:lstStyle>
            <a:extLst/>
          </a:lstStyle>
          <a:p>
            <a:fld id="{4A9BE1D0-8436-4AA4-AF3B-43CE654F04C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A24E45EE-7BEB-471F-A350-0E17E7C8F4FB}" type="datetimeFigureOut">
              <a:rPr lang="tr-TR" smtClean="0"/>
              <a:pPr/>
              <a:t>02.04.2022</a:t>
            </a:fld>
            <a:endParaRPr lang="tr-TR"/>
          </a:p>
        </p:txBody>
      </p:sp>
      <p:sp>
        <p:nvSpPr>
          <p:cNvPr id="6" name="5 Altbilgi Yer Tutucusu"/>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4A9BE1D0-8436-4AA4-AF3B-43CE654F04C6}" type="slidenum">
              <a:rPr lang="tr-TR" smtClean="0"/>
              <a:pPr/>
              <a:t>‹#›</a:t>
            </a:fld>
            <a:endParaRPr lang="tr-TR"/>
          </a:p>
        </p:txBody>
      </p:sp>
      <p:sp>
        <p:nvSpPr>
          <p:cNvPr id="2" name="1 Başlık"/>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A24E45EE-7BEB-471F-A350-0E17E7C8F4FB}" type="datetimeFigureOut">
              <a:rPr lang="tr-TR" smtClean="0"/>
              <a:pPr/>
              <a:t>02.04.2022</a:t>
            </a:fld>
            <a:endParaRPr lang="tr-TR"/>
          </a:p>
        </p:txBody>
      </p:sp>
      <p:sp>
        <p:nvSpPr>
          <p:cNvPr id="22" name="21 Altbilgi Yer Tutucusu"/>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4A9BE1D0-8436-4AA4-AF3B-43CE654F04C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36494" y="486247"/>
            <a:ext cx="10972800" cy="5053941"/>
          </a:xfrm>
          <a:solidFill>
            <a:schemeClr val="accent1">
              <a:lumMod val="60000"/>
              <a:lumOff val="40000"/>
            </a:schemeClr>
          </a:solidFill>
        </p:spPr>
        <p:txBody>
          <a:bodyPr/>
          <a:lstStyle/>
          <a:p>
            <a:pPr marL="0" indent="0" algn="r">
              <a:buNone/>
            </a:pPr>
            <a:endParaRPr lang="tr-TR" sz="3200" dirty="0">
              <a:latin typeface="Times New Roman" panose="02020603050405020304" pitchFamily="18" charset="0"/>
              <a:cs typeface="Times New Roman" panose="02020603050405020304" pitchFamily="18" charset="0"/>
            </a:endParaRPr>
          </a:p>
          <a:p>
            <a:pPr marL="0" indent="0" algn="r">
              <a:buNone/>
            </a:pPr>
            <a:endParaRPr lang="tr-TR" sz="3200" b="1" dirty="0">
              <a:latin typeface="Times New Roman" panose="02020603050405020304" pitchFamily="18" charset="0"/>
              <a:cs typeface="Times New Roman" panose="02020603050405020304" pitchFamily="18" charset="0"/>
            </a:endParaRPr>
          </a:p>
          <a:p>
            <a:pPr marL="0" indent="0" algn="r">
              <a:buNone/>
            </a:pPr>
            <a:endParaRPr lang="tr-TR" sz="3200" dirty="0">
              <a:latin typeface="Times New Roman" panose="02020603050405020304" pitchFamily="18" charset="0"/>
              <a:cs typeface="Times New Roman" panose="02020603050405020304" pitchFamily="18" charset="0"/>
            </a:endParaRPr>
          </a:p>
          <a:p>
            <a:pPr marL="0" indent="0" algn="r">
              <a:buNone/>
            </a:pPr>
            <a:endParaRPr lang="tr-TR" sz="3200" dirty="0">
              <a:latin typeface="Times New Roman" panose="02020603050405020304" pitchFamily="18" charset="0"/>
              <a:cs typeface="Times New Roman" panose="02020603050405020304" pitchFamily="18" charset="0"/>
            </a:endParaRPr>
          </a:p>
          <a:p>
            <a:pPr marL="0" indent="0" algn="r">
              <a:buNone/>
            </a:pPr>
            <a:endParaRPr lang="tr-TR" sz="3200" dirty="0">
              <a:latin typeface="Times New Roman" panose="02020603050405020304" pitchFamily="18" charset="0"/>
              <a:cs typeface="Times New Roman" panose="02020603050405020304" pitchFamily="18" charset="0"/>
            </a:endParaRPr>
          </a:p>
          <a:p>
            <a:pPr marL="0" indent="0" algn="r">
              <a:buNone/>
            </a:pPr>
            <a:endParaRPr lang="tr-TR" sz="3200" dirty="0" smtClean="0">
              <a:latin typeface="Times New Roman" panose="02020603050405020304" pitchFamily="18" charset="0"/>
              <a:cs typeface="Times New Roman" panose="02020603050405020304" pitchFamily="18" charset="0"/>
            </a:endParaRPr>
          </a:p>
          <a:p>
            <a:pPr marL="0" indent="0" algn="r">
              <a:buNone/>
            </a:pPr>
            <a:endParaRPr lang="tr-TR" sz="3200" dirty="0" smtClean="0">
              <a:latin typeface="Times New Roman" panose="02020603050405020304" pitchFamily="18" charset="0"/>
              <a:cs typeface="Times New Roman" panose="02020603050405020304" pitchFamily="18" charset="0"/>
            </a:endParaRPr>
          </a:p>
          <a:p>
            <a:pPr marL="0" indent="0" algn="r">
              <a:buNone/>
            </a:pPr>
            <a:r>
              <a:rPr lang="tr-TR" sz="3200" b="1" dirty="0" smtClean="0">
                <a:latin typeface="Times New Roman" panose="02020603050405020304" pitchFamily="18" charset="0"/>
                <a:cs typeface="Times New Roman" panose="02020603050405020304" pitchFamily="18" charset="0"/>
              </a:rPr>
              <a:t>VELİ </a:t>
            </a:r>
            <a:r>
              <a:rPr lang="tr-TR" sz="3200" b="1" dirty="0">
                <a:latin typeface="Times New Roman" panose="02020603050405020304" pitchFamily="18" charset="0"/>
                <a:cs typeface="Times New Roman" panose="02020603050405020304" pitchFamily="18" charset="0"/>
              </a:rPr>
              <a:t>SUNUMU</a:t>
            </a:r>
          </a:p>
          <a:p>
            <a:endParaRPr lang="tr-TR" dirty="0"/>
          </a:p>
        </p:txBody>
      </p:sp>
      <p:sp>
        <p:nvSpPr>
          <p:cNvPr id="2" name="Unvan 1"/>
          <p:cNvSpPr>
            <a:spLocks noGrp="1"/>
          </p:cNvSpPr>
          <p:nvPr>
            <p:ph type="title"/>
          </p:nvPr>
        </p:nvSpPr>
        <p:spPr>
          <a:xfrm>
            <a:off x="1183994" y="1181304"/>
            <a:ext cx="9404723" cy="1400530"/>
          </a:xfrm>
        </p:spPr>
        <p:txBody>
          <a:bodyPr/>
          <a:lstStyle/>
          <a:p>
            <a:pPr algn="ctr"/>
            <a:r>
              <a:rPr lang="tr-TR" dirty="0" smtClean="0">
                <a:effectLst/>
                <a:latin typeface="Times New Roman" panose="02020603050405020304" pitchFamily="18" charset="0"/>
                <a:cs typeface="Times New Roman" panose="02020603050405020304" pitchFamily="18" charset="0"/>
              </a:rPr>
              <a:t>AİLDE </a:t>
            </a:r>
            <a:br>
              <a:rPr lang="tr-TR" dirty="0" smtClean="0">
                <a:effectLst/>
                <a:latin typeface="Times New Roman" panose="02020603050405020304" pitchFamily="18" charset="0"/>
                <a:cs typeface="Times New Roman" panose="02020603050405020304" pitchFamily="18" charset="0"/>
              </a:rPr>
            </a:br>
            <a:r>
              <a:rPr lang="tr-TR" dirty="0" smtClean="0">
                <a:effectLst/>
                <a:latin typeface="Times New Roman" panose="02020603050405020304" pitchFamily="18" charset="0"/>
                <a:cs typeface="Times New Roman" panose="02020603050405020304" pitchFamily="18" charset="0"/>
              </a:rPr>
              <a:t>İLETİŞİM </a:t>
            </a:r>
            <a:r>
              <a:rPr lang="tr-TR" dirty="0">
                <a:effectLst/>
                <a:latin typeface="Times New Roman" panose="02020603050405020304" pitchFamily="18" charset="0"/>
                <a:cs typeface="Times New Roman" panose="02020603050405020304" pitchFamily="18" charset="0"/>
              </a:rPr>
              <a:t>BECERİLERİ</a:t>
            </a:r>
          </a:p>
        </p:txBody>
      </p:sp>
      <p:pic>
        <p:nvPicPr>
          <p:cNvPr id="1026" name="Picture 2" descr="C:\Users\Fikri\Desktop\k_03115043_once_aile.jpg"/>
          <p:cNvPicPr>
            <a:picLocks noChangeAspect="1" noChangeArrowheads="1"/>
          </p:cNvPicPr>
          <p:nvPr/>
        </p:nvPicPr>
        <p:blipFill>
          <a:blip r:embed="rId2" cstate="print"/>
          <a:srcRect/>
          <a:stretch>
            <a:fillRect/>
          </a:stretch>
        </p:blipFill>
        <p:spPr bwMode="auto">
          <a:xfrm>
            <a:off x="4146884" y="2918011"/>
            <a:ext cx="3849073" cy="2162175"/>
          </a:xfrm>
          <a:prstGeom prst="ellipse">
            <a:avLst/>
          </a:prstGeom>
          <a:ln w="190500" cap="rnd">
            <a:solidFill>
              <a:srgbClr val="FFFF0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434313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46112" y="2119744"/>
            <a:ext cx="9403742" cy="4128655"/>
          </a:xfrm>
        </p:spPr>
        <p:txBody>
          <a:bodyPr numCol="2">
            <a:normAutofit fontScale="92500" lnSpcReduction="10000"/>
          </a:bodyPr>
          <a:lstStyle/>
          <a:p>
            <a:pPr>
              <a:buNone/>
            </a:pPr>
            <a:endParaRPr lang="tr-TR" sz="2300" b="1" dirty="0">
              <a:latin typeface="Times New Roman" pitchFamily="18" charset="0"/>
              <a:cs typeface="Times New Roman" pitchFamily="18" charset="0"/>
            </a:endParaRPr>
          </a:p>
          <a:p>
            <a:r>
              <a:rPr lang="tr-TR" sz="2300" dirty="0">
                <a:latin typeface="Times New Roman" pitchFamily="18" charset="0"/>
                <a:cs typeface="Times New Roman" pitchFamily="18" charset="0"/>
              </a:rPr>
              <a:t> </a:t>
            </a:r>
            <a:r>
              <a:rPr lang="tr-TR" dirty="0">
                <a:latin typeface="Times New Roman" pitchFamily="18" charset="0"/>
                <a:cs typeface="Times New Roman" pitchFamily="18" charset="0"/>
              </a:rPr>
              <a:t>Duyguların </a:t>
            </a:r>
            <a:r>
              <a:rPr lang="tr-TR" dirty="0" smtClean="0">
                <a:latin typeface="Times New Roman" pitchFamily="18" charset="0"/>
                <a:cs typeface="Times New Roman" pitchFamily="18" charset="0"/>
              </a:rPr>
              <a:t>yoğunluğunda </a:t>
            </a:r>
            <a:r>
              <a:rPr lang="tr-TR" dirty="0">
                <a:latin typeface="Times New Roman" pitchFamily="18" charset="0"/>
                <a:cs typeface="Times New Roman" pitchFamily="18" charset="0"/>
              </a:rPr>
              <a:t>a</a:t>
            </a:r>
            <a:r>
              <a:rPr lang="tr-TR" dirty="0" smtClean="0">
                <a:latin typeface="Times New Roman" pitchFamily="18" charset="0"/>
                <a:cs typeface="Times New Roman" pitchFamily="18" charset="0"/>
              </a:rPr>
              <a:t>rtış,</a:t>
            </a: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Duygularda i</a:t>
            </a:r>
            <a:r>
              <a:rPr lang="tr-TR" dirty="0" smtClean="0">
                <a:latin typeface="Times New Roman" pitchFamily="18" charset="0"/>
                <a:cs typeface="Times New Roman" pitchFamily="18" charset="0"/>
              </a:rPr>
              <a:t>stikrarsızlık,</a:t>
            </a: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Mahcubiyet ve ç</a:t>
            </a:r>
            <a:r>
              <a:rPr lang="tr-TR" dirty="0" smtClean="0">
                <a:latin typeface="Times New Roman" pitchFamily="18" charset="0"/>
                <a:cs typeface="Times New Roman" pitchFamily="18" charset="0"/>
              </a:rPr>
              <a:t>ekingenlik,</a:t>
            </a: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Aşırı h</a:t>
            </a:r>
            <a:r>
              <a:rPr lang="tr-TR" dirty="0" smtClean="0">
                <a:latin typeface="Times New Roman" pitchFamily="18" charset="0"/>
                <a:cs typeface="Times New Roman" pitchFamily="18" charset="0"/>
              </a:rPr>
              <a:t>ayal </a:t>
            </a:r>
            <a:r>
              <a:rPr lang="tr-TR" dirty="0">
                <a:latin typeface="Times New Roman" pitchFamily="18" charset="0"/>
                <a:cs typeface="Times New Roman" pitchFamily="18" charset="0"/>
              </a:rPr>
              <a:t>k</a:t>
            </a:r>
            <a:r>
              <a:rPr lang="tr-TR" dirty="0" smtClean="0">
                <a:latin typeface="Times New Roman" pitchFamily="18" charset="0"/>
                <a:cs typeface="Times New Roman" pitchFamily="18" charset="0"/>
              </a:rPr>
              <a:t>urma,</a:t>
            </a: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Tedirgin ve </a:t>
            </a:r>
            <a:r>
              <a:rPr lang="tr-TR" dirty="0" smtClean="0">
                <a:latin typeface="Times New Roman" pitchFamily="18" charset="0"/>
                <a:cs typeface="Times New Roman" pitchFamily="18" charset="0"/>
              </a:rPr>
              <a:t>huzursuz olma,</a:t>
            </a: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Yalnız </a:t>
            </a:r>
            <a:r>
              <a:rPr lang="tr-TR" dirty="0" smtClean="0">
                <a:latin typeface="Times New Roman" pitchFamily="18" charset="0"/>
                <a:cs typeface="Times New Roman" pitchFamily="18" charset="0"/>
              </a:rPr>
              <a:t>kalma isteği,</a:t>
            </a: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Çalışmaya </a:t>
            </a:r>
            <a:r>
              <a:rPr lang="tr-TR" dirty="0" smtClean="0">
                <a:latin typeface="Times New Roman" pitchFamily="18" charset="0"/>
                <a:cs typeface="Times New Roman" pitchFamily="18" charset="0"/>
              </a:rPr>
              <a:t>karşı </a:t>
            </a:r>
            <a:r>
              <a:rPr lang="tr-TR" dirty="0">
                <a:latin typeface="Times New Roman" pitchFamily="18" charset="0"/>
                <a:cs typeface="Times New Roman" pitchFamily="18" charset="0"/>
              </a:rPr>
              <a:t>i</a:t>
            </a:r>
            <a:r>
              <a:rPr lang="tr-TR" dirty="0" smtClean="0">
                <a:latin typeface="Times New Roman" pitchFamily="18" charset="0"/>
                <a:cs typeface="Times New Roman" pitchFamily="18" charset="0"/>
              </a:rPr>
              <a:t>steksizlik,</a:t>
            </a: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Çabuk h</a:t>
            </a:r>
            <a:r>
              <a:rPr lang="tr-TR" dirty="0" smtClean="0">
                <a:latin typeface="Times New Roman" pitchFamily="18" charset="0"/>
                <a:cs typeface="Times New Roman" pitchFamily="18" charset="0"/>
              </a:rPr>
              <a:t>eyecanlanma,</a:t>
            </a:r>
            <a:endParaRPr lang="tr-TR" dirty="0">
              <a:latin typeface="Times New Roman" pitchFamily="18" charset="0"/>
              <a:cs typeface="Times New Roman" pitchFamily="18" charset="0"/>
            </a:endParaRPr>
          </a:p>
          <a:p>
            <a:endParaRPr lang="tr-TR" dirty="0">
              <a:latin typeface="Times New Roman" pitchFamily="18" charset="0"/>
              <a:cs typeface="Times New Roman" pitchFamily="18" charset="0"/>
            </a:endParaRPr>
          </a:p>
          <a:p>
            <a:pPr marL="0" indent="0">
              <a:buNone/>
            </a:pPr>
            <a:r>
              <a:rPr lang="tr-TR" dirty="0">
                <a:latin typeface="Times New Roman" pitchFamily="18" charset="0"/>
                <a:cs typeface="Times New Roman" pitchFamily="18" charset="0"/>
              </a:rPr>
              <a:t> </a:t>
            </a:r>
          </a:p>
          <a:p>
            <a:r>
              <a:rPr lang="tr-TR" dirty="0">
                <a:latin typeface="Times New Roman" pitchFamily="18" charset="0"/>
                <a:cs typeface="Times New Roman" pitchFamily="18" charset="0"/>
              </a:rPr>
              <a:t> İştah </a:t>
            </a:r>
            <a:r>
              <a:rPr lang="tr-TR" dirty="0" smtClean="0">
                <a:latin typeface="Times New Roman" pitchFamily="18" charset="0"/>
                <a:cs typeface="Times New Roman" pitchFamily="18" charset="0"/>
              </a:rPr>
              <a:t>değişiklikleri,</a:t>
            </a: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Uyku düzeni </a:t>
            </a:r>
            <a:r>
              <a:rPr lang="tr-TR" dirty="0" smtClean="0">
                <a:latin typeface="Times New Roman" pitchFamily="18" charset="0"/>
                <a:cs typeface="Times New Roman" pitchFamily="18" charset="0"/>
              </a:rPr>
              <a:t>değişiklikler,</a:t>
            </a: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Evde </a:t>
            </a:r>
            <a:r>
              <a:rPr lang="tr-TR" dirty="0" smtClean="0">
                <a:latin typeface="Times New Roman" pitchFamily="18" charset="0"/>
                <a:cs typeface="Times New Roman" pitchFamily="18" charset="0"/>
              </a:rPr>
              <a:t>huysuz,</a:t>
            </a: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Alınganlık ve </a:t>
            </a:r>
            <a:r>
              <a:rPr lang="tr-TR" dirty="0" smtClean="0">
                <a:latin typeface="Times New Roman" pitchFamily="18" charset="0"/>
                <a:cs typeface="Times New Roman" pitchFamily="18" charset="0"/>
              </a:rPr>
              <a:t>karamsarlık,</a:t>
            </a:r>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 Çabuk h</a:t>
            </a:r>
            <a:r>
              <a:rPr lang="tr-TR" dirty="0" smtClean="0">
                <a:latin typeface="Times New Roman" pitchFamily="18" charset="0"/>
                <a:cs typeface="Times New Roman" pitchFamily="18" charset="0"/>
              </a:rPr>
              <a:t>eyecanlanma,</a:t>
            </a:r>
            <a:endParaRPr lang="tr-TR" dirty="0">
              <a:latin typeface="Times New Roman" pitchFamily="18" charset="0"/>
              <a:cs typeface="Times New Roman" pitchFamily="18" charset="0"/>
            </a:endParaRPr>
          </a:p>
          <a:p>
            <a:r>
              <a:rPr lang="tr-TR" dirty="0" smtClean="0">
                <a:latin typeface="Times New Roman" pitchFamily="18" charset="0"/>
                <a:cs typeface="Times New Roman" pitchFamily="18" charset="0"/>
              </a:rPr>
              <a:t>  İçe </a:t>
            </a:r>
            <a:r>
              <a:rPr lang="tr-TR" dirty="0">
                <a:latin typeface="Times New Roman" pitchFamily="18" charset="0"/>
                <a:cs typeface="Times New Roman" pitchFamily="18" charset="0"/>
              </a:rPr>
              <a:t>kapanma </a:t>
            </a:r>
            <a:r>
              <a:rPr lang="tr-TR" dirty="0" smtClean="0">
                <a:latin typeface="Times New Roman" pitchFamily="18" charset="0"/>
                <a:cs typeface="Times New Roman" pitchFamily="18" charset="0"/>
              </a:rPr>
              <a:t>süreci.</a:t>
            </a:r>
            <a:endParaRPr lang="tr-TR" dirty="0">
              <a:latin typeface="Times New Roman" pitchFamily="18" charset="0"/>
              <a:cs typeface="Times New Roman" pitchFamily="18" charset="0"/>
            </a:endParaRPr>
          </a:p>
          <a:p>
            <a:endParaRPr lang="tr-TR" dirty="0">
              <a:latin typeface="Times New Roman" pitchFamily="18" charset="0"/>
              <a:cs typeface="Times New Roman" pitchFamily="18" charset="0"/>
            </a:endParaRPr>
          </a:p>
          <a:p>
            <a:endParaRPr lang="tr-TR" dirty="0"/>
          </a:p>
        </p:txBody>
      </p:sp>
      <p:sp>
        <p:nvSpPr>
          <p:cNvPr id="2" name="1 Başlık"/>
          <p:cNvSpPr>
            <a:spLocks noGrp="1"/>
          </p:cNvSpPr>
          <p:nvPr>
            <p:ph type="title"/>
          </p:nvPr>
        </p:nvSpPr>
        <p:spPr>
          <a:xfrm>
            <a:off x="646111" y="955964"/>
            <a:ext cx="9404723" cy="897284"/>
          </a:xfrm>
          <a:solidFill>
            <a:srgbClr val="FFFF00"/>
          </a:solidFill>
        </p:spPr>
        <p:txBody>
          <a:bodyPr>
            <a:normAutofit fontScale="90000"/>
          </a:bodyPr>
          <a:lstStyle/>
          <a:p>
            <a:pPr algn="ctr"/>
            <a:r>
              <a:rPr lang="tr-TR" sz="2400" b="1" dirty="0" smtClean="0">
                <a:latin typeface="Times New Roman" pitchFamily="18" charset="0"/>
                <a:cs typeface="Times New Roman" pitchFamily="18" charset="0"/>
              </a:rPr>
              <a:t/>
            </a:r>
            <a:br>
              <a:rPr lang="tr-TR" sz="2400" b="1" dirty="0" smtClean="0">
                <a:latin typeface="Times New Roman" pitchFamily="18" charset="0"/>
                <a:cs typeface="Times New Roman" pitchFamily="18" charset="0"/>
              </a:rPr>
            </a:br>
            <a:r>
              <a:rPr lang="tr-TR" sz="2400" b="1" dirty="0" smtClean="0">
                <a:latin typeface="Times New Roman" pitchFamily="18" charset="0"/>
                <a:cs typeface="Times New Roman" pitchFamily="18" charset="0"/>
              </a:rPr>
              <a:t>ERGENLİK DÖNEMİNDE YAŞANAN DUYGUDURUM DEĞİŞİKLİKLERİ</a:t>
            </a:r>
            <a:r>
              <a:rPr lang="tr-TR" sz="2400" b="1" dirty="0">
                <a:latin typeface="Times New Roman" pitchFamily="18" charset="0"/>
                <a:cs typeface="Times New Roman" pitchFamily="18" charset="0"/>
              </a:rPr>
              <a:t/>
            </a:r>
            <a:br>
              <a:rPr lang="tr-TR" sz="2400" b="1" dirty="0">
                <a:latin typeface="Times New Roman" pitchFamily="18" charset="0"/>
                <a:cs typeface="Times New Roman" pitchFamily="18" charset="0"/>
              </a:rPr>
            </a:br>
            <a:endParaRPr lang="tr-TR"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03312" y="2258291"/>
            <a:ext cx="8946541" cy="3990108"/>
          </a:xfrm>
        </p:spPr>
        <p:txBody>
          <a:bodyPr/>
          <a:lstStyle/>
          <a:p>
            <a:pPr algn="just"/>
            <a:r>
              <a:rPr lang="tr-TR" b="1" dirty="0">
                <a:solidFill>
                  <a:srgbClr val="FF0000"/>
                </a:solidFill>
                <a:latin typeface="Times New Roman" pitchFamily="18" charset="0"/>
                <a:cs typeface="Times New Roman" pitchFamily="18" charset="0"/>
              </a:rPr>
              <a:t>Ergenlik döneminde</a:t>
            </a:r>
            <a:r>
              <a:rPr lang="tr-TR" dirty="0">
                <a:latin typeface="Times New Roman" pitchFamily="18" charset="0"/>
                <a:cs typeface="Times New Roman" pitchFamily="18" charset="0"/>
              </a:rPr>
              <a:t> çocukça alışkanlık ve davranışlar yerini daha olgun tutumlara bırakır. Bu süreçte ergenin aile, arkadaş, öğretmen ilişkileri etkilidir. Bunlarla birlikte ergen çevresine tek başına bakmayı </a:t>
            </a:r>
            <a:r>
              <a:rPr lang="tr-TR" dirty="0" smtClean="0">
                <a:latin typeface="Times New Roman" pitchFamily="18" charset="0"/>
                <a:cs typeface="Times New Roman" pitchFamily="18" charset="0"/>
              </a:rPr>
              <a:t>da öğrenir</a:t>
            </a:r>
            <a:r>
              <a:rPr lang="tr-TR" dirty="0">
                <a:latin typeface="Times New Roman" pitchFamily="18" charset="0"/>
                <a:cs typeface="Times New Roman" pitchFamily="18" charset="0"/>
              </a:rPr>
              <a:t>. </a:t>
            </a:r>
            <a:r>
              <a:rPr lang="tr-TR" b="1" dirty="0">
                <a:solidFill>
                  <a:srgbClr val="FF0000"/>
                </a:solidFill>
                <a:latin typeface="Times New Roman" pitchFamily="18" charset="0"/>
                <a:cs typeface="Times New Roman" pitchFamily="18" charset="0"/>
              </a:rPr>
              <a:t>Ergenin</a:t>
            </a:r>
            <a:r>
              <a:rPr lang="tr-TR" b="1" dirty="0">
                <a:latin typeface="Times New Roman" pitchFamily="18" charset="0"/>
                <a:cs typeface="Times New Roman" pitchFamily="18" charset="0"/>
              </a:rPr>
              <a:t> </a:t>
            </a:r>
            <a:r>
              <a:rPr lang="tr-TR" dirty="0">
                <a:latin typeface="Times New Roman" pitchFamily="18" charset="0"/>
                <a:cs typeface="Times New Roman" pitchFamily="18" charset="0"/>
              </a:rPr>
              <a:t>sosyalleşme sürecindeki başarısı bu döneme iyi hazırlanmış olmasına bağlıdır. Hazırlık döneminde ailenin etkisi önemlidir. Aile ortamında yeterince sevgi ve saygı gören, gelişimleri için desteklenen ergenler sosyalleşme sürecimde başarıyla gerçekleştirirler.</a:t>
            </a:r>
          </a:p>
          <a:p>
            <a:endParaRPr lang="tr-TR" dirty="0"/>
          </a:p>
        </p:txBody>
      </p:sp>
      <p:sp>
        <p:nvSpPr>
          <p:cNvPr id="2" name="1 Başlık"/>
          <p:cNvSpPr>
            <a:spLocks noGrp="1"/>
          </p:cNvSpPr>
          <p:nvPr>
            <p:ph type="title"/>
          </p:nvPr>
        </p:nvSpPr>
        <p:spPr>
          <a:xfrm>
            <a:off x="1510144" y="1205345"/>
            <a:ext cx="8540689" cy="647902"/>
          </a:xfrm>
          <a:solidFill>
            <a:srgbClr val="FFFF00"/>
          </a:solidFill>
        </p:spPr>
        <p:txBody>
          <a:bodyPr>
            <a:normAutofit fontScale="90000"/>
          </a:bodyPr>
          <a:lstStyle/>
          <a:p>
            <a:pPr algn="ctr"/>
            <a:r>
              <a:rPr lang="tr-TR" sz="3200" b="1" dirty="0" smtClean="0">
                <a:latin typeface="Times New Roman" panose="02020603050405020304" pitchFamily="18" charset="0"/>
                <a:cs typeface="Times New Roman" pitchFamily="18" charset="0"/>
              </a:rPr>
              <a:t/>
            </a:r>
            <a:br>
              <a:rPr lang="tr-TR" sz="3200" b="1" dirty="0" smtClean="0">
                <a:latin typeface="Times New Roman" panose="02020603050405020304" pitchFamily="18" charset="0"/>
                <a:cs typeface="Times New Roman" pitchFamily="18" charset="0"/>
              </a:rPr>
            </a:br>
            <a:r>
              <a:rPr lang="tr-TR" sz="3200" b="1" dirty="0" smtClean="0">
                <a:latin typeface="Times New Roman" panose="02020603050405020304" pitchFamily="18" charset="0"/>
                <a:cs typeface="Times New Roman" pitchFamily="18" charset="0"/>
              </a:rPr>
              <a:t>SOSYAL </a:t>
            </a:r>
            <a:r>
              <a:rPr lang="tr-TR" sz="3200" b="1" dirty="0">
                <a:latin typeface="Times New Roman" panose="02020603050405020304" pitchFamily="18" charset="0"/>
                <a:cs typeface="Times New Roman" pitchFamily="18" charset="0"/>
              </a:rPr>
              <a:t>GELİŞİM </a:t>
            </a:r>
            <a:r>
              <a:rPr lang="tr-TR" sz="2400" dirty="0">
                <a:latin typeface="Times New Roman" panose="02020603050405020304" pitchFamily="18" charset="0"/>
                <a:cs typeface="Times New Roman" pitchFamily="18" charset="0"/>
              </a:rPr>
              <a:t/>
            </a:r>
            <a:br>
              <a:rPr lang="tr-TR" sz="2400" dirty="0">
                <a:latin typeface="Times New Roman" panose="02020603050405020304" pitchFamily="18" charset="0"/>
                <a:cs typeface="Times New Roman" pitchFamily="18" charset="0"/>
              </a:rPr>
            </a:br>
            <a:endParaRPr lang="tr-TR" sz="2400" dirty="0">
              <a:latin typeface="Times New Roman" panose="02020603050405020304"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85700" y="1115290"/>
            <a:ext cx="8946541" cy="4447309"/>
          </a:xfrm>
        </p:spPr>
        <p:txBody>
          <a:bodyPr>
            <a:normAutofit lnSpcReduction="10000"/>
          </a:bodyPr>
          <a:lstStyle/>
          <a:p>
            <a:pPr algn="just"/>
            <a:r>
              <a:rPr lang="tr-TR" dirty="0" smtClean="0">
                <a:latin typeface="Times New Roman" pitchFamily="18" charset="0"/>
                <a:cs typeface="Times New Roman" pitchFamily="18" charset="0"/>
              </a:rPr>
              <a:t>Sosyal </a:t>
            </a:r>
            <a:r>
              <a:rPr lang="tr-TR" dirty="0">
                <a:latin typeface="Times New Roman" pitchFamily="18" charset="0"/>
                <a:cs typeface="Times New Roman" pitchFamily="18" charset="0"/>
              </a:rPr>
              <a:t>gelişim içinde </a:t>
            </a:r>
            <a:r>
              <a:rPr lang="tr-TR" b="1" dirty="0">
                <a:latin typeface="Times New Roman" pitchFamily="18" charset="0"/>
                <a:cs typeface="Times New Roman" pitchFamily="18" charset="0"/>
              </a:rPr>
              <a:t>ergenin bağımsızlaşması</a:t>
            </a:r>
            <a:r>
              <a:rPr lang="tr-TR" dirty="0">
                <a:latin typeface="Times New Roman" pitchFamily="18" charset="0"/>
                <a:cs typeface="Times New Roman" pitchFamily="18" charset="0"/>
              </a:rPr>
              <a:t> da önemli bir konudur. Çocukluğunda anne-babasına bağımlı olan </a:t>
            </a:r>
            <a:r>
              <a:rPr lang="tr-TR" b="1" dirty="0">
                <a:latin typeface="Times New Roman" pitchFamily="18" charset="0"/>
                <a:cs typeface="Times New Roman" pitchFamily="18" charset="0"/>
              </a:rPr>
              <a:t>ergen</a:t>
            </a:r>
            <a:r>
              <a:rPr lang="tr-TR" dirty="0">
                <a:latin typeface="Times New Roman" pitchFamily="18" charset="0"/>
                <a:cs typeface="Times New Roman" pitchFamily="18" charset="0"/>
              </a:rPr>
              <a:t>, artık bu bağımlılıktan çıkmakta ve bağımsız bir birey olmaya yönelmektedir. </a:t>
            </a:r>
            <a:endParaRPr lang="tr-TR" dirty="0" smtClean="0">
              <a:latin typeface="Times New Roman" pitchFamily="18" charset="0"/>
              <a:cs typeface="Times New Roman" pitchFamily="18" charset="0"/>
            </a:endParaRPr>
          </a:p>
          <a:p>
            <a:pPr algn="just"/>
            <a:r>
              <a:rPr lang="tr-TR" b="1" dirty="0" smtClean="0">
                <a:latin typeface="Times New Roman" pitchFamily="18" charset="0"/>
                <a:cs typeface="Times New Roman" pitchFamily="18" charset="0"/>
              </a:rPr>
              <a:t>Ergenin</a:t>
            </a:r>
            <a:r>
              <a:rPr lang="tr-TR" b="1" dirty="0">
                <a:latin typeface="Times New Roman" pitchFamily="18" charset="0"/>
                <a:cs typeface="Times New Roman" pitchFamily="18" charset="0"/>
              </a:rPr>
              <a:t> </a:t>
            </a:r>
            <a:r>
              <a:rPr lang="tr-TR" dirty="0">
                <a:latin typeface="Times New Roman" pitchFamily="18" charset="0"/>
                <a:cs typeface="Times New Roman" pitchFamily="18" charset="0"/>
              </a:rPr>
              <a:t>bağımsızlaşma sürecinde aile ile kurulan ilişkinin bağlılık boyutuna vurgu yapmakta; sağlıklı ve güvene dayalı bir bağlılığın ergenin karmaşık ve geniş sosyal çevreyi değerlendirmekte önemli bir destek kaynağı olduğunu belirtilmektedir. </a:t>
            </a:r>
            <a:r>
              <a:rPr lang="tr-TR" b="1" dirty="0">
                <a:latin typeface="Times New Roman" pitchFamily="18" charset="0"/>
                <a:cs typeface="Times New Roman" pitchFamily="18" charset="0"/>
              </a:rPr>
              <a:t>Ergen </a:t>
            </a:r>
            <a:r>
              <a:rPr lang="tr-TR" dirty="0">
                <a:latin typeface="Times New Roman" pitchFamily="18" charset="0"/>
                <a:cs typeface="Times New Roman" pitchFamily="18" charset="0"/>
              </a:rPr>
              <a:t>ailesi ile güven duyarak bir bağlılık ilişkisi geliştirmiş ise arkadaşları ile de benzer bir ilişki kurabilmektedir.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3312" y="2424545"/>
            <a:ext cx="8946541" cy="3823854"/>
          </a:xfrm>
        </p:spPr>
        <p:txBody>
          <a:bodyPr/>
          <a:lstStyle/>
          <a:p>
            <a:pPr marL="0" indent="0" algn="just">
              <a:buNone/>
            </a:pPr>
            <a:r>
              <a:rPr lang="tr-TR" altLang="tr-TR" sz="2400" dirty="0" smtClean="0">
                <a:latin typeface="Times New Roman" panose="02020603050405020304" pitchFamily="18" charset="0"/>
                <a:cs typeface="Times New Roman" panose="02020603050405020304" pitchFamily="18" charset="0"/>
              </a:rPr>
              <a:t>İletişim</a:t>
            </a:r>
            <a:r>
              <a:rPr lang="tr-TR" altLang="tr-TR" sz="2400" dirty="0">
                <a:latin typeface="Times New Roman" panose="02020603050405020304" pitchFamily="18" charset="0"/>
                <a:cs typeface="Times New Roman" panose="02020603050405020304" pitchFamily="18" charset="0"/>
              </a:rPr>
              <a:t>, kişiler arasında oluşan karşılıklı mesaj </a:t>
            </a:r>
            <a:r>
              <a:rPr lang="tr-TR" altLang="tr-TR" sz="2400" dirty="0" smtClean="0">
                <a:latin typeface="Times New Roman" panose="02020603050405020304" pitchFamily="18" charset="0"/>
                <a:cs typeface="Times New Roman" panose="02020603050405020304" pitchFamily="18" charset="0"/>
              </a:rPr>
              <a:t>alışverişidir.Bizim </a:t>
            </a:r>
            <a:r>
              <a:rPr lang="tr-TR" altLang="tr-TR" sz="2400" dirty="0">
                <a:latin typeface="Times New Roman" panose="02020603050405020304" pitchFamily="18" charset="0"/>
                <a:cs typeface="Times New Roman" panose="02020603050405020304" pitchFamily="18" charset="0"/>
              </a:rPr>
              <a:t>başkalarını, başkalarının da bizi bizi anlamasına yarayan bir </a:t>
            </a:r>
            <a:r>
              <a:rPr lang="tr-TR" altLang="tr-TR" sz="2400" dirty="0" smtClean="0">
                <a:latin typeface="Times New Roman" panose="02020603050405020304" pitchFamily="18" charset="0"/>
                <a:cs typeface="Times New Roman" panose="02020603050405020304" pitchFamily="18" charset="0"/>
              </a:rPr>
              <a:t>süreçtir.</a:t>
            </a:r>
            <a:endParaRPr lang="tr-TR" sz="2400" dirty="0">
              <a:latin typeface="Times New Roman" panose="02020603050405020304" pitchFamily="18" charset="0"/>
              <a:cs typeface="Times New Roman" panose="02020603050405020304" pitchFamily="18" charset="0"/>
            </a:endParaRPr>
          </a:p>
        </p:txBody>
      </p:sp>
      <p:sp>
        <p:nvSpPr>
          <p:cNvPr id="2" name="Unvan 1"/>
          <p:cNvSpPr>
            <a:spLocks noGrp="1"/>
          </p:cNvSpPr>
          <p:nvPr>
            <p:ph type="title"/>
          </p:nvPr>
        </p:nvSpPr>
        <p:spPr>
          <a:xfrm>
            <a:off x="1371600" y="1371599"/>
            <a:ext cx="8678253" cy="717175"/>
          </a:xfrm>
          <a:solidFill>
            <a:srgbClr val="FFFF00"/>
          </a:solidFill>
        </p:spPr>
        <p:txBody>
          <a:bodyPr/>
          <a:lstStyle/>
          <a:p>
            <a:pPr algn="ctr"/>
            <a:r>
              <a:rPr lang="tr-TR" sz="3200" b="1" dirty="0">
                <a:latin typeface="Times New Roman" panose="02020603050405020304" pitchFamily="18" charset="0"/>
                <a:cs typeface="Times New Roman" panose="02020603050405020304" pitchFamily="18" charset="0"/>
              </a:rPr>
              <a:t>İLETİŞİM NEDİR?</a:t>
            </a:r>
          </a:p>
        </p:txBody>
      </p:sp>
    </p:spTree>
    <p:extLst>
      <p:ext uri="{BB962C8B-B14F-4D97-AF65-F5344CB8AC3E}">
        <p14:creationId xmlns:p14="http://schemas.microsoft.com/office/powerpoint/2010/main" xmlns="" val="1950219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452255"/>
            <a:ext cx="10515600" cy="3255818"/>
          </a:xfrm>
        </p:spPr>
        <p:txBody>
          <a:bodyPr>
            <a:normAutofit/>
          </a:bodyPr>
          <a:lstStyle/>
          <a:p>
            <a:r>
              <a:rPr lang="tr-TR" sz="2400" dirty="0">
                <a:latin typeface="Times New Roman" panose="02020603050405020304" pitchFamily="18" charset="0"/>
                <a:cs typeface="Times New Roman" panose="02020603050405020304" pitchFamily="18" charset="0"/>
              </a:rPr>
              <a:t>% 10 </a:t>
            </a:r>
            <a:r>
              <a:rPr lang="tr-TR" sz="2400" dirty="0" smtClean="0">
                <a:latin typeface="Times New Roman" panose="02020603050405020304" pitchFamily="18" charset="0"/>
                <a:cs typeface="Times New Roman" panose="02020603050405020304" pitchFamily="18" charset="0"/>
              </a:rPr>
              <a:t>sözcükler, (mesajın içeriği)</a:t>
            </a:r>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 30 </a:t>
            </a:r>
            <a:r>
              <a:rPr lang="tr-TR" sz="2400" dirty="0" smtClean="0">
                <a:latin typeface="Times New Roman" panose="02020603050405020304" pitchFamily="18" charset="0"/>
                <a:cs typeface="Times New Roman" panose="02020603050405020304" pitchFamily="18" charset="0"/>
              </a:rPr>
              <a:t>seslerle, </a:t>
            </a:r>
            <a:r>
              <a:rPr lang="tr-TR" sz="2400" dirty="0">
                <a:latin typeface="Times New Roman" panose="02020603050405020304" pitchFamily="18" charset="0"/>
                <a:cs typeface="Times New Roman" panose="02020603050405020304" pitchFamily="18" charset="0"/>
              </a:rPr>
              <a:t>(alçak, yüksek, ritim, tonlama)</a:t>
            </a:r>
          </a:p>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 60 vücut hareketleriyle (beden dili – en çok yüz ifadeleri) gerçekleştiği bilinmektedir.</a:t>
            </a:r>
          </a:p>
        </p:txBody>
      </p:sp>
      <p:sp>
        <p:nvSpPr>
          <p:cNvPr id="2" name="Unvan 1"/>
          <p:cNvSpPr>
            <a:spLocks noGrp="1"/>
          </p:cNvSpPr>
          <p:nvPr>
            <p:ph type="title"/>
          </p:nvPr>
        </p:nvSpPr>
        <p:spPr>
          <a:xfrm>
            <a:off x="999565" y="1109585"/>
            <a:ext cx="9212634" cy="703321"/>
          </a:xfrm>
          <a:solidFill>
            <a:srgbClr val="FFFF00"/>
          </a:solidFill>
        </p:spPr>
        <p:txBody>
          <a:bodyPr/>
          <a:lstStyle/>
          <a:p>
            <a:pPr algn="ctr"/>
            <a:r>
              <a:rPr lang="tr-TR" sz="3200" b="1" dirty="0">
                <a:latin typeface="Times New Roman" panose="02020603050405020304" pitchFamily="18" charset="0"/>
                <a:cs typeface="Times New Roman" panose="02020603050405020304" pitchFamily="18" charset="0"/>
              </a:rPr>
              <a:t>İLETİŞİM</a:t>
            </a:r>
          </a:p>
        </p:txBody>
      </p:sp>
    </p:spTree>
    <p:extLst>
      <p:ext uri="{BB962C8B-B14F-4D97-AF65-F5344CB8AC3E}">
        <p14:creationId xmlns:p14="http://schemas.microsoft.com/office/powerpoint/2010/main" xmlns="" val="1368105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969818"/>
            <a:ext cx="10515600" cy="5207145"/>
          </a:xfrm>
        </p:spPr>
        <p:txBody>
          <a:bodyPr spcCol="360000"/>
          <a:lstStyle/>
          <a:p>
            <a:r>
              <a:rPr lang="tr-TR" sz="2400" b="1" dirty="0" smtClean="0">
                <a:solidFill>
                  <a:srgbClr val="FF0000"/>
                </a:solidFill>
                <a:latin typeface="Times New Roman" panose="02020603050405020304" pitchFamily="18" charset="0"/>
                <a:cs typeface="Times New Roman" panose="02020603050405020304" pitchFamily="18" charset="0"/>
              </a:rPr>
              <a:t>İLETİŞİMİN AMACI; </a:t>
            </a:r>
            <a:r>
              <a:rPr lang="tr-TR" sz="2400" dirty="0" smtClean="0">
                <a:latin typeface="Times New Roman" panose="02020603050405020304" pitchFamily="18" charset="0"/>
                <a:cs typeface="Times New Roman" panose="02020603050405020304" pitchFamily="18" charset="0"/>
              </a:rPr>
              <a:t>Kendini</a:t>
            </a:r>
            <a:r>
              <a:rPr lang="tr-TR" sz="2400" dirty="0">
                <a:latin typeface="Times New Roman" panose="02020603050405020304" pitchFamily="18" charset="0"/>
                <a:cs typeface="Times New Roman" panose="02020603050405020304" pitchFamily="18" charset="0"/>
              </a:rPr>
              <a:t>, kendi bildiklerini düşündüklerini veya kendi </a:t>
            </a:r>
            <a:r>
              <a:rPr lang="tr-TR" sz="2400" dirty="0" smtClean="0">
                <a:latin typeface="Times New Roman" panose="02020603050405020304" pitchFamily="18" charset="0"/>
                <a:cs typeface="Times New Roman" panose="02020603050405020304" pitchFamily="18" charset="0"/>
              </a:rPr>
              <a:t>hissettiklerini anlatmaktır</a:t>
            </a:r>
            <a:r>
              <a:rPr lang="tr-TR" sz="2400" dirty="0">
                <a:latin typeface="Times New Roman" panose="02020603050405020304" pitchFamily="18" charset="0"/>
                <a:cs typeface="Times New Roman" panose="02020603050405020304" pitchFamily="18" charset="0"/>
              </a:rPr>
              <a:t>. </a:t>
            </a:r>
          </a:p>
          <a:p>
            <a:pPr marL="0" indent="0">
              <a:buNone/>
            </a:pPr>
            <a:endParaRPr lang="tr-TR" dirty="0"/>
          </a:p>
          <a:p>
            <a:pPr marL="0" indent="0">
              <a:buNone/>
            </a:pP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xmlns="" val="3625270795"/>
              </p:ext>
            </p:extLst>
          </p:nvPr>
        </p:nvGraphicFramePr>
        <p:xfrm>
          <a:off x="2083615" y="2321449"/>
          <a:ext cx="8164944" cy="3754584"/>
        </p:xfrm>
        <a:graphic>
          <a:graphicData uri="http://schemas.openxmlformats.org/drawingml/2006/table">
            <a:tbl>
              <a:tblPr firstRow="1" bandRow="1">
                <a:tableStyleId>{5C22544A-7EE6-4342-B048-85BDC9FD1C3A}</a:tableStyleId>
              </a:tblPr>
              <a:tblGrid>
                <a:gridCol w="1768764">
                  <a:extLst>
                    <a:ext uri="{9D8B030D-6E8A-4147-A177-3AD203B41FA5}">
                      <a16:colId xmlns:a16="http://schemas.microsoft.com/office/drawing/2014/main" xmlns="" val="1543122275"/>
                    </a:ext>
                  </a:extLst>
                </a:gridCol>
                <a:gridCol w="2161309">
                  <a:extLst>
                    <a:ext uri="{9D8B030D-6E8A-4147-A177-3AD203B41FA5}">
                      <a16:colId xmlns:a16="http://schemas.microsoft.com/office/drawing/2014/main" xmlns="" val="90412043"/>
                    </a:ext>
                  </a:extLst>
                </a:gridCol>
                <a:gridCol w="2193635">
                  <a:extLst>
                    <a:ext uri="{9D8B030D-6E8A-4147-A177-3AD203B41FA5}">
                      <a16:colId xmlns:a16="http://schemas.microsoft.com/office/drawing/2014/main" xmlns="" val="2351841102"/>
                    </a:ext>
                  </a:extLst>
                </a:gridCol>
                <a:gridCol w="2041236">
                  <a:extLst>
                    <a:ext uri="{9D8B030D-6E8A-4147-A177-3AD203B41FA5}">
                      <a16:colId xmlns:a16="http://schemas.microsoft.com/office/drawing/2014/main" xmlns="" val="868687384"/>
                    </a:ext>
                  </a:extLst>
                </a:gridCol>
              </a:tblGrid>
              <a:tr h="938646">
                <a:tc>
                  <a:txBody>
                    <a:bodyPr/>
                    <a:lstStyle/>
                    <a:p>
                      <a:pPr algn="ctr"/>
                      <a:r>
                        <a:rPr lang="tr-TR" dirty="0"/>
                        <a:t>SORUN ÇÖZMEK</a:t>
                      </a:r>
                    </a:p>
                  </a:txBody>
                  <a:tcPr>
                    <a:solidFill>
                      <a:srgbClr val="00B050"/>
                    </a:solidFill>
                  </a:tcPr>
                </a:tc>
                <a:tc>
                  <a:txBody>
                    <a:bodyPr/>
                    <a:lstStyle/>
                    <a:p>
                      <a:pPr algn="ctr"/>
                      <a:r>
                        <a:rPr lang="tr-TR" dirty="0"/>
                        <a:t>İŞBİRLİĞİ</a:t>
                      </a:r>
                    </a:p>
                  </a:txBody>
                  <a:tcPr>
                    <a:solidFill>
                      <a:srgbClr val="00B050"/>
                    </a:solidFill>
                  </a:tcPr>
                </a:tc>
                <a:tc>
                  <a:txBody>
                    <a:bodyPr/>
                    <a:lstStyle/>
                    <a:p>
                      <a:pPr algn="ctr"/>
                      <a:r>
                        <a:rPr lang="tr-TR" dirty="0"/>
                        <a:t>DİSİPLİN ALTINA ALMAK</a:t>
                      </a:r>
                    </a:p>
                  </a:txBody>
                  <a:tcPr>
                    <a:solidFill>
                      <a:srgbClr val="00B050"/>
                    </a:solidFill>
                  </a:tcPr>
                </a:tc>
                <a:tc>
                  <a:txBody>
                    <a:bodyPr/>
                    <a:lstStyle/>
                    <a:p>
                      <a:pPr algn="ctr"/>
                      <a:r>
                        <a:rPr lang="tr-TR" dirty="0"/>
                        <a:t>ETKİLEMEK</a:t>
                      </a:r>
                    </a:p>
                  </a:txBody>
                  <a:tcPr>
                    <a:solidFill>
                      <a:srgbClr val="00B050"/>
                    </a:solidFill>
                  </a:tcPr>
                </a:tc>
                <a:extLst>
                  <a:ext uri="{0D108BD9-81ED-4DB2-BD59-A6C34878D82A}">
                    <a16:rowId xmlns:a16="http://schemas.microsoft.com/office/drawing/2014/main" xmlns="" val="391164556"/>
                  </a:ext>
                </a:extLst>
              </a:tr>
              <a:tr h="938646">
                <a:tc>
                  <a:txBody>
                    <a:bodyPr/>
                    <a:lstStyle/>
                    <a:p>
                      <a:pPr algn="ctr"/>
                      <a:r>
                        <a:rPr lang="tr-TR" b="1" dirty="0">
                          <a:solidFill>
                            <a:schemeClr val="tx1"/>
                          </a:solidFill>
                        </a:rPr>
                        <a:t>ANLATMAK,</a:t>
                      </a:r>
                    </a:p>
                    <a:p>
                      <a:pPr algn="ctr"/>
                      <a:r>
                        <a:rPr lang="tr-TR" b="1" dirty="0">
                          <a:solidFill>
                            <a:schemeClr val="tx1"/>
                          </a:solidFill>
                        </a:rPr>
                        <a:t>ANLAMAK</a:t>
                      </a:r>
                    </a:p>
                  </a:txBody>
                  <a:tcPr/>
                </a:tc>
                <a:tc>
                  <a:txBody>
                    <a:bodyPr/>
                    <a:lstStyle/>
                    <a:p>
                      <a:pPr algn="ctr"/>
                      <a:r>
                        <a:rPr lang="tr-TR" b="1" dirty="0">
                          <a:solidFill>
                            <a:schemeClr val="tx1"/>
                          </a:solidFill>
                        </a:rPr>
                        <a:t>BİLGİ VERMEK</a:t>
                      </a:r>
                    </a:p>
                  </a:txBody>
                  <a:tcPr/>
                </a:tc>
                <a:tc>
                  <a:txBody>
                    <a:bodyPr/>
                    <a:lstStyle/>
                    <a:p>
                      <a:pPr algn="ctr"/>
                      <a:r>
                        <a:rPr lang="tr-TR" b="1" dirty="0">
                          <a:solidFill>
                            <a:schemeClr val="tx1"/>
                          </a:solidFill>
                        </a:rPr>
                        <a:t>İKNA ETMEK</a:t>
                      </a:r>
                    </a:p>
                  </a:txBody>
                  <a:tcPr/>
                </a:tc>
                <a:tc>
                  <a:txBody>
                    <a:bodyPr/>
                    <a:lstStyle/>
                    <a:p>
                      <a:pPr algn="ctr"/>
                      <a:r>
                        <a:rPr lang="tr-TR" b="1" dirty="0">
                          <a:solidFill>
                            <a:schemeClr val="tx1"/>
                          </a:solidFill>
                        </a:rPr>
                        <a:t>FARKLI GÖRÜŞLERİ AÇMAK</a:t>
                      </a:r>
                    </a:p>
                  </a:txBody>
                  <a:tcPr/>
                </a:tc>
                <a:extLst>
                  <a:ext uri="{0D108BD9-81ED-4DB2-BD59-A6C34878D82A}">
                    <a16:rowId xmlns:a16="http://schemas.microsoft.com/office/drawing/2014/main" xmlns="" val="751040634"/>
                  </a:ext>
                </a:extLst>
              </a:tr>
              <a:tr h="938646">
                <a:tc>
                  <a:txBody>
                    <a:bodyPr/>
                    <a:lstStyle/>
                    <a:p>
                      <a:pPr algn="ctr"/>
                      <a:r>
                        <a:rPr lang="tr-TR" b="1" dirty="0">
                          <a:solidFill>
                            <a:schemeClr val="tx1"/>
                          </a:solidFill>
                        </a:rPr>
                        <a:t>TARTIŞMAK</a:t>
                      </a:r>
                    </a:p>
                  </a:txBody>
                  <a:tcPr/>
                </a:tc>
                <a:tc>
                  <a:txBody>
                    <a:bodyPr/>
                    <a:lstStyle/>
                    <a:p>
                      <a:pPr algn="ctr"/>
                      <a:r>
                        <a:rPr lang="tr-TR" b="1" dirty="0">
                          <a:solidFill>
                            <a:schemeClr val="tx1"/>
                          </a:solidFill>
                        </a:rPr>
                        <a:t>DEĞERLENDİRMEK</a:t>
                      </a:r>
                    </a:p>
                  </a:txBody>
                  <a:tcPr/>
                </a:tc>
                <a:tc>
                  <a:txBody>
                    <a:bodyPr/>
                    <a:lstStyle/>
                    <a:p>
                      <a:pPr algn="ctr"/>
                      <a:r>
                        <a:rPr lang="tr-TR" b="1" dirty="0">
                          <a:solidFill>
                            <a:schemeClr val="tx1"/>
                          </a:solidFill>
                        </a:rPr>
                        <a:t>ÖĞRENMEK</a:t>
                      </a:r>
                    </a:p>
                  </a:txBody>
                  <a:tcPr/>
                </a:tc>
                <a:tc>
                  <a:txBody>
                    <a:bodyPr/>
                    <a:lstStyle/>
                    <a:p>
                      <a:pPr algn="ctr"/>
                      <a:r>
                        <a:rPr lang="tr-TR" b="1" dirty="0">
                          <a:solidFill>
                            <a:schemeClr val="tx1"/>
                          </a:solidFill>
                        </a:rPr>
                        <a:t>YÖN VERMEK</a:t>
                      </a:r>
                    </a:p>
                  </a:txBody>
                  <a:tcPr/>
                </a:tc>
                <a:extLst>
                  <a:ext uri="{0D108BD9-81ED-4DB2-BD59-A6C34878D82A}">
                    <a16:rowId xmlns:a16="http://schemas.microsoft.com/office/drawing/2014/main" xmlns="" val="3222327395"/>
                  </a:ext>
                </a:extLst>
              </a:tr>
              <a:tr h="938646">
                <a:tc>
                  <a:txBody>
                    <a:bodyPr/>
                    <a:lstStyle/>
                    <a:p>
                      <a:pPr algn="ctr"/>
                      <a:r>
                        <a:rPr lang="tr-TR" b="1" dirty="0">
                          <a:solidFill>
                            <a:schemeClr val="tx1"/>
                          </a:solidFill>
                        </a:rPr>
                        <a:t>KARŞI</a:t>
                      </a:r>
                      <a:r>
                        <a:rPr lang="tr-TR" b="1" baseline="0" dirty="0">
                          <a:solidFill>
                            <a:schemeClr val="tx1"/>
                          </a:solidFill>
                        </a:rPr>
                        <a:t> KOYMA</a:t>
                      </a:r>
                      <a:endParaRPr lang="tr-TR" b="1" dirty="0">
                        <a:solidFill>
                          <a:schemeClr val="tx1"/>
                        </a:solidFill>
                      </a:endParaRPr>
                    </a:p>
                  </a:txBody>
                  <a:tcPr/>
                </a:tc>
                <a:tc>
                  <a:txBody>
                    <a:bodyPr/>
                    <a:lstStyle/>
                    <a:p>
                      <a:pPr algn="ctr"/>
                      <a:r>
                        <a:rPr lang="tr-TR" b="1" dirty="0">
                          <a:solidFill>
                            <a:schemeClr val="tx1"/>
                          </a:solidFill>
                        </a:rPr>
                        <a:t>DENETLEMEK</a:t>
                      </a:r>
                    </a:p>
                  </a:txBody>
                  <a:tcPr/>
                </a:tc>
                <a:tc>
                  <a:txBody>
                    <a:bodyPr/>
                    <a:lstStyle/>
                    <a:p>
                      <a:pPr algn="ctr"/>
                      <a:r>
                        <a:rPr lang="tr-TR" b="1" dirty="0">
                          <a:solidFill>
                            <a:schemeClr val="tx1"/>
                          </a:solidFill>
                        </a:rPr>
                        <a:t>PAYLAŞMAK</a:t>
                      </a:r>
                    </a:p>
                  </a:txBody>
                  <a:tcPr/>
                </a:tc>
                <a:tc>
                  <a:txBody>
                    <a:bodyPr/>
                    <a:lstStyle/>
                    <a:p>
                      <a:pPr algn="ctr"/>
                      <a:r>
                        <a:rPr lang="tr-TR" b="1" dirty="0">
                          <a:solidFill>
                            <a:schemeClr val="tx1"/>
                          </a:solidFill>
                        </a:rPr>
                        <a:t>DEĞİŞTİRMEK</a:t>
                      </a:r>
                    </a:p>
                  </a:txBody>
                  <a:tcPr/>
                </a:tc>
                <a:extLst>
                  <a:ext uri="{0D108BD9-81ED-4DB2-BD59-A6C34878D82A}">
                    <a16:rowId xmlns:a16="http://schemas.microsoft.com/office/drawing/2014/main" xmlns="" val="3945192464"/>
                  </a:ext>
                </a:extLst>
              </a:tr>
            </a:tbl>
          </a:graphicData>
        </a:graphic>
      </p:graphicFrame>
    </p:spTree>
    <p:extLst>
      <p:ext uri="{BB962C8B-B14F-4D97-AF65-F5344CB8AC3E}">
        <p14:creationId xmlns:p14="http://schemas.microsoft.com/office/powerpoint/2010/main" xmlns="" val="1850849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62891" y="2540289"/>
            <a:ext cx="10515600" cy="1325563"/>
          </a:xfrm>
          <a:solidFill>
            <a:srgbClr val="FFFF00"/>
          </a:solidFill>
        </p:spPr>
        <p:txBody>
          <a:bodyPr/>
          <a:lstStyle/>
          <a:p>
            <a:pPr algn="ctr"/>
            <a:r>
              <a:rPr lang="tr-TR" sz="3200" dirty="0">
                <a:latin typeface="Times New Roman" panose="02020603050405020304" pitchFamily="18" charset="0"/>
                <a:cs typeface="Times New Roman" panose="02020603050405020304" pitchFamily="18" charset="0"/>
              </a:rPr>
              <a:t>İLETİŞİM BECERİLERİ NELERDİR?</a:t>
            </a:r>
          </a:p>
        </p:txBody>
      </p:sp>
    </p:spTree>
    <p:extLst>
      <p:ext uri="{BB962C8B-B14F-4D97-AF65-F5344CB8AC3E}">
        <p14:creationId xmlns:p14="http://schemas.microsoft.com/office/powerpoint/2010/main" xmlns="" val="1630165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63781" y="1401754"/>
            <a:ext cx="8946541" cy="4195481"/>
          </a:xfrm>
        </p:spPr>
        <p:txBody>
          <a:bodyPr/>
          <a:lstStyle/>
          <a:p>
            <a:pPr algn="just"/>
            <a:r>
              <a:rPr lang="tr-TR" sz="2400" b="1" dirty="0">
                <a:solidFill>
                  <a:srgbClr val="FF0000"/>
                </a:solidFill>
                <a:latin typeface="Times New Roman" panose="02020603050405020304" pitchFamily="18" charset="0"/>
                <a:cs typeface="Times New Roman" panose="02020603050405020304" pitchFamily="18" charset="0"/>
              </a:rPr>
              <a:t>Kendini Açma: </a:t>
            </a:r>
            <a:r>
              <a:rPr lang="tr-TR" sz="2400" dirty="0">
                <a:latin typeface="Times New Roman" panose="02020603050405020304" pitchFamily="18" charset="0"/>
                <a:cs typeface="Times New Roman" panose="02020603050405020304" pitchFamily="18" charset="0"/>
              </a:rPr>
              <a:t>Kendini açma, kişilerin sevinçleri, üzüntüleri, değerleri, istekleri, yetenekleri gibi kendisi hakkındaki bilgilerini diğer kişilerle paylaşmasıdır.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7221" y="3486047"/>
            <a:ext cx="3745057" cy="2715491"/>
          </a:xfrm>
          <a:prstGeom prst="rect">
            <a:avLst/>
          </a:prstGeom>
        </p:spPr>
      </p:pic>
    </p:spTree>
    <p:extLst>
      <p:ext uri="{BB962C8B-B14F-4D97-AF65-F5344CB8AC3E}">
        <p14:creationId xmlns:p14="http://schemas.microsoft.com/office/powerpoint/2010/main" xmlns="" val="410647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3312" y="1219200"/>
            <a:ext cx="8946541" cy="5029199"/>
          </a:xfrm>
        </p:spPr>
        <p:txBody>
          <a:bodyPr/>
          <a:lstStyle/>
          <a:p>
            <a:r>
              <a:rPr lang="tr-TR" sz="2400" b="1" dirty="0">
                <a:solidFill>
                  <a:srgbClr val="FF0000"/>
                </a:solidFill>
                <a:latin typeface="Times New Roman" panose="02020603050405020304" pitchFamily="18" charset="0"/>
                <a:cs typeface="Times New Roman" panose="02020603050405020304" pitchFamily="18" charset="0"/>
              </a:rPr>
              <a:t>Saygı Duymak: </a:t>
            </a:r>
            <a:r>
              <a:rPr lang="tr-TR" sz="2400" dirty="0">
                <a:latin typeface="Times New Roman" panose="02020603050405020304" pitchFamily="18" charset="0"/>
                <a:cs typeface="Times New Roman" panose="02020603050405020304" pitchFamily="18" charset="0"/>
              </a:rPr>
              <a:t>Etkili bir iletişimde saygı öncelikle bireyin kendini kabul etmesi ve saygı duymasıyla başlar ve kendine gösterdiği saygı ve kabulü başkalarına da göstermesi beklenir.</a:t>
            </a:r>
          </a:p>
          <a:p>
            <a:endParaRPr lang="tr-TR" sz="2400" dirty="0">
              <a:latin typeface="Arial" panose="020B0604020202020204" pitchFamily="34" charset="0"/>
              <a:cs typeface="Arial" panose="020B0604020202020204" pitchFamily="34" charset="0"/>
            </a:endParaRP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47163" y="3373581"/>
            <a:ext cx="4060767" cy="3041073"/>
          </a:xfrm>
          <a:prstGeom prst="rect">
            <a:avLst/>
          </a:prstGeom>
        </p:spPr>
      </p:pic>
    </p:spTree>
    <p:extLst>
      <p:ext uri="{BB962C8B-B14F-4D97-AF65-F5344CB8AC3E}">
        <p14:creationId xmlns:p14="http://schemas.microsoft.com/office/powerpoint/2010/main" xmlns="" val="557915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03312" y="2161308"/>
            <a:ext cx="8946541" cy="4087091"/>
          </a:xfrm>
        </p:spPr>
        <p:txBody>
          <a:bodyPr>
            <a:normAutofit fontScale="92500"/>
          </a:bodyPr>
          <a:lstStyle/>
          <a:p>
            <a:pPr marL="514350" indent="-514350" algn="just">
              <a:buNone/>
            </a:pPr>
            <a:r>
              <a:rPr lang="tr-TR" dirty="0" smtClean="0">
                <a:solidFill>
                  <a:srgbClr val="FF0000"/>
                </a:solidFill>
                <a:latin typeface="Times New Roman" panose="02020603050405020304" pitchFamily="18" charset="0"/>
                <a:cs typeface="Times New Roman" panose="02020603050405020304" pitchFamily="18" charset="0"/>
              </a:rPr>
              <a:t>1-)</a:t>
            </a:r>
            <a:r>
              <a:rPr lang="tr-TR" b="1" dirty="0" smtClean="0">
                <a:solidFill>
                  <a:srgbClr val="FF0000"/>
                </a:solidFill>
                <a:latin typeface="Times New Roman" panose="02020603050405020304" pitchFamily="18" charset="0"/>
                <a:cs typeface="Times New Roman" panose="02020603050405020304" pitchFamily="18" charset="0"/>
              </a:rPr>
              <a:t>SÖZEL İLETİŞİM: </a:t>
            </a:r>
            <a:r>
              <a:rPr lang="tr-TR" dirty="0" smtClean="0">
                <a:latin typeface="Times New Roman" panose="02020603050405020304" pitchFamily="18" charset="0"/>
                <a:cs typeface="Times New Roman" panose="02020603050405020304" pitchFamily="18" charset="0"/>
              </a:rPr>
              <a:t>Sözel </a:t>
            </a:r>
            <a:r>
              <a:rPr lang="tr-TR" dirty="0">
                <a:latin typeface="Times New Roman" panose="02020603050405020304" pitchFamily="18" charset="0"/>
                <a:cs typeface="Times New Roman" panose="02020603050405020304" pitchFamily="18" charset="0"/>
              </a:rPr>
              <a:t>iletişim, kullandığımız sözcüklere</a:t>
            </a:r>
            <a:r>
              <a:rPr lang="tr-TR" dirty="0">
                <a:solidFill>
                  <a:srgbClr val="FF0000"/>
                </a:solidFill>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ses tonumuza, sesimizdeki iniş ve çıkışlara işaret eder. Konuşma, müzik, yazı, T.V. ve videoyu sözel iletişime örnek verebiliriz. Burada kişinin ne söylediğine odaklanılır. </a:t>
            </a:r>
          </a:p>
          <a:p>
            <a:pPr marL="514350" indent="-514350" algn="just">
              <a:buAutoNum type="arabicPeriod"/>
            </a:pPr>
            <a:endParaRPr lang="tr-TR" dirty="0">
              <a:latin typeface="Times New Roman" panose="02020603050405020304" pitchFamily="18" charset="0"/>
              <a:cs typeface="Times New Roman" panose="02020603050405020304" pitchFamily="18" charset="0"/>
            </a:endParaRPr>
          </a:p>
          <a:p>
            <a:pPr marL="514350" indent="-514350" algn="just">
              <a:buNone/>
            </a:pPr>
            <a:r>
              <a:rPr lang="tr-TR" dirty="0" smtClean="0">
                <a:solidFill>
                  <a:srgbClr val="FF0000"/>
                </a:solidFill>
                <a:latin typeface="Times New Roman" panose="02020603050405020304" pitchFamily="18" charset="0"/>
                <a:cs typeface="Times New Roman" panose="02020603050405020304" pitchFamily="18" charset="0"/>
              </a:rPr>
              <a:t>2-)</a:t>
            </a:r>
            <a:r>
              <a:rPr lang="tr-TR" b="1" dirty="0" smtClean="0">
                <a:solidFill>
                  <a:srgbClr val="FF0000"/>
                </a:solidFill>
                <a:latin typeface="Times New Roman" panose="02020603050405020304" pitchFamily="18" charset="0"/>
                <a:cs typeface="Times New Roman" panose="02020603050405020304" pitchFamily="18" charset="0"/>
              </a:rPr>
              <a:t>SÖZEL OLMAYAN İLETİŞİM: </a:t>
            </a:r>
            <a:r>
              <a:rPr lang="tr-TR" dirty="0" smtClean="0">
                <a:latin typeface="Times New Roman" panose="02020603050405020304" pitchFamily="18" charset="0"/>
                <a:cs typeface="Times New Roman" panose="02020603050405020304" pitchFamily="18" charset="0"/>
              </a:rPr>
              <a:t>Sözel </a:t>
            </a:r>
            <a:r>
              <a:rPr lang="tr-TR" dirty="0">
                <a:latin typeface="Times New Roman" panose="02020603050405020304" pitchFamily="18" charset="0"/>
                <a:cs typeface="Times New Roman" panose="02020603050405020304" pitchFamily="18" charset="0"/>
              </a:rPr>
              <a:t>olmayan iletişim (sözsüz iletişim), beden diline, yani hareket tarzımıza, yüz ifademize, bedenimizin duruş şekline, jestlerimize işaret eder. Etkin bir şekilde iletişimi yürütmek için, sözel ve sözel olmayan mesajlar uyum içinde olmalıdır. </a:t>
            </a:r>
          </a:p>
        </p:txBody>
      </p:sp>
      <p:sp>
        <p:nvSpPr>
          <p:cNvPr id="2" name="Unvan 1"/>
          <p:cNvSpPr>
            <a:spLocks noGrp="1"/>
          </p:cNvSpPr>
          <p:nvPr>
            <p:ph type="title"/>
          </p:nvPr>
        </p:nvSpPr>
        <p:spPr>
          <a:xfrm>
            <a:off x="1454727" y="1246908"/>
            <a:ext cx="8706944" cy="914399"/>
          </a:xfrm>
        </p:spPr>
        <p:txBody>
          <a:bodyPr/>
          <a:lstStyle/>
          <a:p>
            <a:pPr algn="ctr"/>
            <a:r>
              <a:rPr lang="tr-TR" sz="3200" dirty="0">
                <a:solidFill>
                  <a:srgbClr val="FF0000"/>
                </a:solidFill>
                <a:latin typeface="Arial" panose="020B0604020202020204" pitchFamily="34" charset="0"/>
                <a:cs typeface="Arial" panose="020B0604020202020204" pitchFamily="34" charset="0"/>
              </a:rPr>
              <a:t>İLETİŞİM</a:t>
            </a:r>
            <a:r>
              <a:rPr lang="tr-TR" sz="3200" dirty="0">
                <a:latin typeface="Arial" panose="020B0604020202020204" pitchFamily="34" charset="0"/>
                <a:cs typeface="Arial" panose="020B0604020202020204" pitchFamily="34" charset="0"/>
              </a:rPr>
              <a:t> </a:t>
            </a:r>
            <a:r>
              <a:rPr lang="tr-TR" sz="3200" dirty="0">
                <a:solidFill>
                  <a:srgbClr val="FF0000"/>
                </a:solidFill>
                <a:latin typeface="Arial" panose="020B0604020202020204" pitchFamily="34" charset="0"/>
                <a:cs typeface="Arial" panose="020B0604020202020204" pitchFamily="34" charset="0"/>
              </a:rPr>
              <a:t>TÜRLERİ</a:t>
            </a:r>
            <a:r>
              <a:rPr lang="tr-TR"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3686908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09600" y="1775012"/>
            <a:ext cx="10972800" cy="4232280"/>
          </a:xfrm>
        </p:spPr>
        <p:txBody>
          <a:bodyPr>
            <a:normAutofit/>
          </a:bodyPr>
          <a:lstStyle/>
          <a:p>
            <a:pPr>
              <a:buNone/>
            </a:pPr>
            <a:r>
              <a:rPr lang="tr-TR" dirty="0">
                <a:latin typeface="Times New Roman" pitchFamily="18" charset="0"/>
                <a:cs typeface="Times New Roman" pitchFamily="18" charset="0"/>
              </a:rPr>
              <a:t>      </a:t>
            </a:r>
            <a:endParaRPr lang="tr-TR" dirty="0" smtClean="0">
              <a:latin typeface="Times New Roman" pitchFamily="18" charset="0"/>
              <a:cs typeface="Times New Roman" pitchFamily="18" charset="0"/>
            </a:endParaRPr>
          </a:p>
          <a:p>
            <a:pPr algn="just"/>
            <a:r>
              <a:rPr lang="tr-TR" sz="2400" dirty="0" smtClean="0">
                <a:latin typeface="Times New Roman" pitchFamily="18" charset="0"/>
                <a:cs typeface="Times New Roman" pitchFamily="18" charset="0"/>
              </a:rPr>
              <a:t>Ergenlik</a:t>
            </a:r>
            <a:r>
              <a:rPr lang="tr-TR" sz="2400" dirty="0">
                <a:latin typeface="Times New Roman" pitchFamily="18" charset="0"/>
                <a:cs typeface="Times New Roman" pitchFamily="18" charset="0"/>
              </a:rPr>
              <a:t>, </a:t>
            </a:r>
            <a:r>
              <a:rPr lang="tr-TR" sz="2400" dirty="0" smtClean="0">
                <a:latin typeface="Times New Roman" pitchFamily="18" charset="0"/>
                <a:cs typeface="Times New Roman" pitchFamily="18" charset="0"/>
              </a:rPr>
              <a:t>insanın </a:t>
            </a:r>
            <a:r>
              <a:rPr lang="tr-TR" sz="2400" dirty="0">
                <a:latin typeface="Times New Roman" pitchFamily="18" charset="0"/>
                <a:cs typeface="Times New Roman" pitchFamily="18" charset="0"/>
              </a:rPr>
              <a:t>gelişim dönemleri </a:t>
            </a:r>
            <a:r>
              <a:rPr lang="tr-TR" sz="2400" dirty="0" smtClean="0">
                <a:latin typeface="Times New Roman" pitchFamily="18" charset="0"/>
                <a:cs typeface="Times New Roman" pitchFamily="18" charset="0"/>
              </a:rPr>
              <a:t>içerisinde </a:t>
            </a:r>
            <a:r>
              <a:rPr lang="tr-TR" sz="2400" dirty="0">
                <a:latin typeface="Times New Roman" pitchFamily="18" charset="0"/>
                <a:cs typeface="Times New Roman" pitchFamily="18" charset="0"/>
              </a:rPr>
              <a:t>toplumsal etkilerin birey için en fazla önem taşıdığı bir </a:t>
            </a:r>
            <a:r>
              <a:rPr lang="tr-TR" sz="2400" dirty="0" smtClean="0">
                <a:latin typeface="Times New Roman" pitchFamily="18" charset="0"/>
                <a:cs typeface="Times New Roman" pitchFamily="18" charset="0"/>
              </a:rPr>
              <a:t>gelişim dönemidir.</a:t>
            </a:r>
          </a:p>
          <a:p>
            <a:pPr marL="109728" indent="0" algn="just">
              <a:buNone/>
            </a:pPr>
            <a:endParaRPr lang="tr-TR" sz="2400" dirty="0" smtClean="0">
              <a:latin typeface="Times New Roman" pitchFamily="18" charset="0"/>
              <a:cs typeface="Times New Roman" pitchFamily="18" charset="0"/>
            </a:endParaRPr>
          </a:p>
          <a:p>
            <a:pPr algn="just"/>
            <a:r>
              <a:rPr lang="tr-TR" sz="2400" dirty="0">
                <a:latin typeface="Times New Roman" pitchFamily="18" charset="0"/>
                <a:cs typeface="Times New Roman" pitchFamily="18" charset="0"/>
              </a:rPr>
              <a:t>B</a:t>
            </a:r>
            <a:r>
              <a:rPr lang="tr-TR" sz="2400" dirty="0" smtClean="0">
                <a:latin typeface="Times New Roman" pitchFamily="18" charset="0"/>
                <a:cs typeface="Times New Roman" pitchFamily="18" charset="0"/>
              </a:rPr>
              <a:t>u dönemde fiziksel </a:t>
            </a:r>
            <a:r>
              <a:rPr lang="tr-TR" sz="2400" dirty="0">
                <a:latin typeface="Times New Roman" pitchFamily="18" charset="0"/>
                <a:cs typeface="Times New Roman" pitchFamily="18" charset="0"/>
              </a:rPr>
              <a:t>büyüme, cinsel gelişme ve psikososyal </a:t>
            </a:r>
            <a:r>
              <a:rPr lang="tr-TR" sz="2400" dirty="0" smtClean="0">
                <a:latin typeface="Times New Roman" pitchFamily="18" charset="0"/>
                <a:cs typeface="Times New Roman" pitchFamily="18" charset="0"/>
              </a:rPr>
              <a:t>olgunlaşma gibi birey için çeşitli sonuçların yaşanmaktadır.</a:t>
            </a:r>
          </a:p>
          <a:p>
            <a:pPr marL="109728" indent="0" algn="just">
              <a:buNone/>
            </a:pPr>
            <a:endParaRPr lang="tr-TR" sz="2400" dirty="0" smtClean="0">
              <a:latin typeface="Times New Roman" pitchFamily="18" charset="0"/>
              <a:cs typeface="Times New Roman" pitchFamily="18" charset="0"/>
            </a:endParaRPr>
          </a:p>
          <a:p>
            <a:pPr algn="just"/>
            <a:r>
              <a:rPr lang="tr-TR" sz="2400" dirty="0" smtClean="0">
                <a:latin typeface="Times New Roman" pitchFamily="18" charset="0"/>
                <a:cs typeface="Times New Roman" pitchFamily="18" charset="0"/>
              </a:rPr>
              <a:t>Bu </a:t>
            </a:r>
            <a:r>
              <a:rPr lang="tr-TR" sz="2400" dirty="0">
                <a:latin typeface="Times New Roman" pitchFamily="18" charset="0"/>
                <a:cs typeface="Times New Roman" pitchFamily="18" charset="0"/>
              </a:rPr>
              <a:t>dönemde beyin, sistem ve hormon konsantrasyonlarında değişim, fiziksel büyüme ile üreme sisteminde farklılaşma gibi çok çeşitli değişiklikler meydana gelir. </a:t>
            </a:r>
          </a:p>
        </p:txBody>
      </p:sp>
      <p:sp>
        <p:nvSpPr>
          <p:cNvPr id="2" name="1 Başlık"/>
          <p:cNvSpPr>
            <a:spLocks noGrp="1"/>
          </p:cNvSpPr>
          <p:nvPr>
            <p:ph type="title"/>
          </p:nvPr>
        </p:nvSpPr>
        <p:spPr>
          <a:xfrm>
            <a:off x="770964" y="322729"/>
            <a:ext cx="10972800" cy="1143000"/>
          </a:xfrm>
          <a:solidFill>
            <a:srgbClr val="FFFF00"/>
          </a:solidFill>
        </p:spPr>
        <p:txBody>
          <a:bodyPr>
            <a:normAutofit/>
          </a:bodyPr>
          <a:lstStyle/>
          <a:p>
            <a:pPr algn="ctr"/>
            <a:r>
              <a:rPr lang="tr-TR" sz="2000" dirty="0">
                <a:latin typeface="Times New Roman" pitchFamily="18" charset="0"/>
                <a:cs typeface="Times New Roman" pitchFamily="18" charset="0"/>
              </a:rPr>
              <a:t/>
            </a:r>
            <a:br>
              <a:rPr lang="tr-TR" sz="2000" dirty="0">
                <a:latin typeface="Times New Roman" pitchFamily="18" charset="0"/>
                <a:cs typeface="Times New Roman" pitchFamily="18" charset="0"/>
              </a:rPr>
            </a:br>
            <a:r>
              <a:rPr lang="tr-TR" sz="3200" b="1" dirty="0" smtClean="0">
                <a:effectLst/>
                <a:latin typeface="Times New Roman" pitchFamily="18" charset="0"/>
                <a:cs typeface="Times New Roman" pitchFamily="18" charset="0"/>
              </a:rPr>
              <a:t>GELİŞİM </a:t>
            </a:r>
            <a:r>
              <a:rPr lang="tr-TR" sz="3200" b="1" dirty="0">
                <a:effectLst/>
                <a:latin typeface="Times New Roman" pitchFamily="18" charset="0"/>
                <a:cs typeface="Times New Roman" pitchFamily="18" charset="0"/>
              </a:rPr>
              <a:t>DÖNEMLERİ</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69567" y="1942082"/>
            <a:ext cx="8946541" cy="4195481"/>
          </a:xfrm>
        </p:spPr>
        <p:txBody>
          <a:bodyPr/>
          <a:lstStyle/>
          <a:p>
            <a:pPr algn="just"/>
            <a:r>
              <a:rPr lang="tr-TR" sz="2400" b="1" dirty="0" smtClean="0">
                <a:solidFill>
                  <a:srgbClr val="FF0000"/>
                </a:solidFill>
                <a:latin typeface="Times New Roman" panose="02020603050405020304" pitchFamily="18" charset="0"/>
                <a:cs typeface="Times New Roman" panose="02020603050405020304" pitchFamily="18" charset="0"/>
              </a:rPr>
              <a:t>SAYDAM DAVRANMA: </a:t>
            </a:r>
            <a:r>
              <a:rPr lang="tr-TR" sz="2400" dirty="0" smtClean="0">
                <a:latin typeface="Times New Roman" panose="02020603050405020304" pitchFamily="18" charset="0"/>
                <a:cs typeface="Times New Roman" panose="02020603050405020304" pitchFamily="18" charset="0"/>
              </a:rPr>
              <a:t>Kişilerarası </a:t>
            </a:r>
            <a:r>
              <a:rPr lang="tr-TR" sz="2400" dirty="0">
                <a:latin typeface="Times New Roman" panose="02020603050405020304" pitchFamily="18" charset="0"/>
                <a:cs typeface="Times New Roman" panose="02020603050405020304" pitchFamily="18" charset="0"/>
              </a:rPr>
              <a:t>ilişkilerde saydam davranma doğruluk, dürüstlük, içtenlik anlamına gelir, yani roller, kurgular, hileler ve gizli mesajlar olmadan sadece kendiniz olmaktır.</a:t>
            </a:r>
          </a:p>
          <a:p>
            <a:endParaRPr lang="tr-TR" dirty="0"/>
          </a:p>
        </p:txBody>
      </p:sp>
    </p:spTree>
    <p:extLst>
      <p:ext uri="{BB962C8B-B14F-4D97-AF65-F5344CB8AC3E}">
        <p14:creationId xmlns:p14="http://schemas.microsoft.com/office/powerpoint/2010/main" xmlns="" val="1587568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21966" y="986118"/>
            <a:ext cx="8946541" cy="4195481"/>
          </a:xfrm>
        </p:spPr>
        <p:txBody>
          <a:bodyPr/>
          <a:lstStyle/>
          <a:p>
            <a:pPr algn="just"/>
            <a:r>
              <a:rPr lang="tr-TR" sz="2400" b="1" dirty="0" smtClean="0">
                <a:solidFill>
                  <a:srgbClr val="FF0000"/>
                </a:solidFill>
                <a:latin typeface="Times New Roman" panose="02020603050405020304" pitchFamily="18" charset="0"/>
                <a:cs typeface="Times New Roman" panose="02020603050405020304" pitchFamily="18" charset="0"/>
              </a:rPr>
              <a:t>SOMUT KONUŞMA: </a:t>
            </a:r>
            <a:r>
              <a:rPr lang="tr-TR" sz="2400" dirty="0" smtClean="0">
                <a:latin typeface="Times New Roman" panose="02020603050405020304" pitchFamily="18" charset="0"/>
                <a:cs typeface="Times New Roman" panose="02020603050405020304" pitchFamily="18" charset="0"/>
              </a:rPr>
              <a:t>Kişilerarası </a:t>
            </a:r>
            <a:r>
              <a:rPr lang="tr-TR" sz="2400" dirty="0">
                <a:latin typeface="Times New Roman" panose="02020603050405020304" pitchFamily="18" charset="0"/>
                <a:cs typeface="Times New Roman" panose="02020603050405020304" pitchFamily="18" charset="0"/>
              </a:rPr>
              <a:t>ilişkilerde konuşurken genel ifadeler yerine konu ile ilgili belirgin ifadeler seçilmelidir. İfadelerin doğru anlaşılması için net ve açık konuşulması gerekir.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96257" y="3391694"/>
            <a:ext cx="2743634" cy="2683202"/>
          </a:xfrm>
          <a:prstGeom prst="rect">
            <a:avLst/>
          </a:prstGeom>
        </p:spPr>
      </p:pic>
    </p:spTree>
    <p:extLst>
      <p:ext uri="{BB962C8B-B14F-4D97-AF65-F5344CB8AC3E}">
        <p14:creationId xmlns:p14="http://schemas.microsoft.com/office/powerpoint/2010/main" xmlns="" val="3910411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6439" y="999973"/>
            <a:ext cx="8946541" cy="4195481"/>
          </a:xfrm>
        </p:spPr>
        <p:txBody>
          <a:bodyPr>
            <a:normAutofit/>
          </a:bodyPr>
          <a:lstStyle/>
          <a:p>
            <a:pPr algn="just"/>
            <a:r>
              <a:rPr lang="tr-TR" b="1" dirty="0" smtClean="0">
                <a:solidFill>
                  <a:srgbClr val="FF0000"/>
                </a:solidFill>
                <a:latin typeface="Times New Roman" panose="02020603050405020304" pitchFamily="18" charset="0"/>
                <a:cs typeface="Times New Roman" panose="02020603050405020304" pitchFamily="18" charset="0"/>
              </a:rPr>
              <a:t>TAM VE TEK MESAJI YOLLAMA: </a:t>
            </a:r>
            <a:r>
              <a:rPr lang="tr-TR" dirty="0" smtClean="0">
                <a:latin typeface="Times New Roman" panose="02020603050405020304" pitchFamily="18" charset="0"/>
                <a:cs typeface="Times New Roman" panose="02020603050405020304" pitchFamily="18" charset="0"/>
              </a:rPr>
              <a:t>Tam </a:t>
            </a:r>
            <a:r>
              <a:rPr lang="tr-TR" dirty="0">
                <a:latin typeface="Times New Roman" panose="02020603050405020304" pitchFamily="18" charset="0"/>
                <a:cs typeface="Times New Roman" panose="02020603050405020304" pitchFamily="18" charset="0"/>
              </a:rPr>
              <a:t>ve tek mesajda, mesajın alınmış olma ihtimali yüksektir. Tam ve tek mesaj algı, duygu ve istekten olmak üzere üç öğeyi içinde barındırır: Algıda kaynak kişi dikkati içeriğe ve mesajın temeline çeker. Duygu da kaynak kişi, kendi duygusunu tanımlar</a:t>
            </a:r>
            <a:r>
              <a:rPr lang="tr-TR" dirty="0" smtClean="0">
                <a:latin typeface="Times New Roman" panose="02020603050405020304" pitchFamily="18" charset="0"/>
                <a:cs typeface="Times New Roman" panose="02020603050405020304" pitchFamily="18" charset="0"/>
              </a:rPr>
              <a:t>. İstekte </a:t>
            </a:r>
            <a:r>
              <a:rPr lang="tr-TR" dirty="0">
                <a:latin typeface="Times New Roman" panose="02020603050405020304" pitchFamily="18" charset="0"/>
                <a:cs typeface="Times New Roman" panose="02020603050405020304" pitchFamily="18" charset="0"/>
              </a:rPr>
              <a:t>ise kaynak kişi isteğini açık ve doğrudan doğruya söyler.</a:t>
            </a: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48847" y="3794922"/>
            <a:ext cx="2278928" cy="2372157"/>
          </a:xfrm>
          <a:prstGeom prst="rect">
            <a:avLst/>
          </a:prstGeom>
        </p:spPr>
      </p:pic>
    </p:spTree>
    <p:extLst>
      <p:ext uri="{BB962C8B-B14F-4D97-AF65-F5344CB8AC3E}">
        <p14:creationId xmlns:p14="http://schemas.microsoft.com/office/powerpoint/2010/main" xmlns="" val="28551253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73346" y="997527"/>
            <a:ext cx="8946541" cy="4738254"/>
          </a:xfrm>
        </p:spPr>
        <p:txBody>
          <a:bodyPr>
            <a:normAutofit/>
          </a:bodyPr>
          <a:lstStyle/>
          <a:p>
            <a:pPr algn="just"/>
            <a:r>
              <a:rPr lang="tr-TR" sz="2400" b="1" dirty="0">
                <a:solidFill>
                  <a:srgbClr val="FF0000"/>
                </a:solidFill>
                <a:latin typeface="Times New Roman" panose="02020603050405020304" pitchFamily="18" charset="0"/>
                <a:cs typeface="Times New Roman" panose="02020603050405020304" pitchFamily="18" charset="0"/>
              </a:rPr>
              <a:t>Sözel Davranışlarla Sözel Olmayan Davranışların Uyumlu Olması: </a:t>
            </a:r>
            <a:r>
              <a:rPr lang="tr-TR" sz="2400" dirty="0">
                <a:latin typeface="Times New Roman" panose="02020603050405020304" pitchFamily="18" charset="0"/>
                <a:cs typeface="Times New Roman" panose="02020603050405020304" pitchFamily="18" charset="0"/>
              </a:rPr>
              <a:t>İletişimde sözlü ve sözel olmayan davranışların uyumlu ve tutarlı olması gerekir. Sözlü ve sözsüz davranışlar arasında uyum olmadığında çelişkilere yol açar.</a:t>
            </a:r>
          </a:p>
          <a:p>
            <a:endParaRPr lang="tr-TR" sz="2400" dirty="0">
              <a:latin typeface="Times New Roman" panose="02020603050405020304" pitchFamily="18" charset="0"/>
              <a:cs typeface="Times New Roman" panose="02020603050405020304" pitchFamily="18" charset="0"/>
            </a:endParaRPr>
          </a:p>
        </p:txBody>
      </p:sp>
      <p:pic>
        <p:nvPicPr>
          <p:cNvPr id="5" name="Resim 4"/>
          <p:cNvPicPr>
            <a:picLocks noChangeAspect="1"/>
          </p:cNvPicPr>
          <p:nvPr/>
        </p:nvPicPr>
        <p:blipFill>
          <a:blip r:embed="rId2" cstate="print"/>
          <a:stretch>
            <a:fillRect/>
          </a:stretch>
        </p:blipFill>
        <p:spPr>
          <a:xfrm>
            <a:off x="4923134" y="3388659"/>
            <a:ext cx="2885020" cy="2537066"/>
          </a:xfrm>
          <a:prstGeom prst="rect">
            <a:avLst/>
          </a:prstGeom>
        </p:spPr>
      </p:pic>
    </p:spTree>
    <p:extLst>
      <p:ext uri="{BB962C8B-B14F-4D97-AF65-F5344CB8AC3E}">
        <p14:creationId xmlns:p14="http://schemas.microsoft.com/office/powerpoint/2010/main" xmlns="" val="1482118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7276" y="1124663"/>
            <a:ext cx="8946541" cy="4195481"/>
          </a:xfrm>
        </p:spPr>
        <p:txBody>
          <a:bodyPr/>
          <a:lstStyle/>
          <a:p>
            <a:pPr algn="just"/>
            <a:r>
              <a:rPr lang="tr-TR" dirty="0"/>
              <a:t> </a:t>
            </a:r>
            <a:r>
              <a:rPr lang="tr-TR" sz="2400" b="1" dirty="0" smtClean="0">
                <a:solidFill>
                  <a:srgbClr val="FF0000"/>
                </a:solidFill>
                <a:latin typeface="Times New Roman" panose="02020603050405020304" pitchFamily="18" charset="0"/>
                <a:cs typeface="Times New Roman" panose="02020603050405020304" pitchFamily="18" charset="0"/>
              </a:rPr>
              <a:t>EMPATİ: </a:t>
            </a:r>
            <a:r>
              <a:rPr lang="tr-TR" sz="2400" dirty="0" smtClean="0">
                <a:latin typeface="Times New Roman" panose="02020603050405020304" pitchFamily="18" charset="0"/>
                <a:cs typeface="Times New Roman" panose="02020603050405020304" pitchFamily="18" charset="0"/>
              </a:rPr>
              <a:t>Empati</a:t>
            </a:r>
            <a:r>
              <a:rPr lang="tr-TR" sz="2400" dirty="0">
                <a:latin typeface="Times New Roman" panose="02020603050405020304" pitchFamily="18" charset="0"/>
                <a:cs typeface="Times New Roman" panose="02020603050405020304" pitchFamily="18" charset="0"/>
              </a:rPr>
              <a:t>, kişinin kendisini karşısındaki kişinin yerine koyarak, olayları onun bakış açısından görerek, duygularını ve düşüncelerini doğru olarak anlayabilmesidir.</a:t>
            </a:r>
          </a:p>
          <a:p>
            <a:pPr marL="0" indent="0">
              <a:buNone/>
            </a:pPr>
            <a:r>
              <a:rPr lang="tr-TR" sz="2400" dirty="0">
                <a:latin typeface="Times New Roman" panose="02020603050405020304" pitchFamily="18" charset="0"/>
                <a:cs typeface="Times New Roman" panose="02020603050405020304" pitchFamily="18" charset="0"/>
              </a:rPr>
              <a:t>    </a:t>
            </a:r>
          </a:p>
          <a:p>
            <a:pPr marL="0" indent="0">
              <a:buNone/>
            </a:pPr>
            <a:r>
              <a:rPr lang="tr-TR" sz="2400" dirty="0">
                <a:latin typeface="Times New Roman" panose="02020603050405020304" pitchFamily="18" charset="0"/>
                <a:cs typeface="Times New Roman" panose="02020603050405020304" pitchFamily="18" charset="0"/>
              </a:rPr>
              <a:t>    «Kendine yapılmasını istemediğin şeyi başkasına yapma.»</a:t>
            </a:r>
          </a:p>
          <a:p>
            <a:pPr marL="0" indent="0">
              <a:buNone/>
            </a:pPr>
            <a:endParaRPr lang="tr-TR" dirty="0"/>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26725" y="3860122"/>
            <a:ext cx="2745798" cy="2590799"/>
          </a:xfrm>
          <a:prstGeom prst="rect">
            <a:avLst/>
          </a:prstGeom>
        </p:spPr>
      </p:pic>
    </p:spTree>
    <p:extLst>
      <p:ext uri="{BB962C8B-B14F-4D97-AF65-F5344CB8AC3E}">
        <p14:creationId xmlns:p14="http://schemas.microsoft.com/office/powerpoint/2010/main" xmlns="" val="1173676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71946" y="1213137"/>
            <a:ext cx="10515600" cy="3766272"/>
          </a:xfrm>
        </p:spPr>
        <p:txBody>
          <a:bodyPr>
            <a:normAutofit/>
          </a:bodyPr>
          <a:lstStyle/>
          <a:p>
            <a:pPr algn="just"/>
            <a:r>
              <a:rPr lang="tr-TR" sz="2400" dirty="0">
                <a:latin typeface="Times New Roman" panose="02020603050405020304" pitchFamily="18" charset="0"/>
                <a:cs typeface="Times New Roman" panose="02020603050405020304" pitchFamily="18" charset="0"/>
              </a:rPr>
              <a:t> </a:t>
            </a:r>
            <a:r>
              <a:rPr lang="tr-TR" sz="2400" b="1" dirty="0" smtClean="0">
                <a:solidFill>
                  <a:srgbClr val="FF0000"/>
                </a:solidFill>
                <a:latin typeface="Times New Roman" panose="02020603050405020304" pitchFamily="18" charset="0"/>
                <a:cs typeface="Times New Roman" panose="02020603050405020304" pitchFamily="18" charset="0"/>
              </a:rPr>
              <a:t>Etkin </a:t>
            </a:r>
            <a:r>
              <a:rPr lang="tr-TR" sz="2400" b="1" dirty="0">
                <a:solidFill>
                  <a:srgbClr val="FF0000"/>
                </a:solidFill>
                <a:latin typeface="Times New Roman" panose="02020603050405020304" pitchFamily="18" charset="0"/>
                <a:cs typeface="Times New Roman" panose="02020603050405020304" pitchFamily="18" charset="0"/>
              </a:rPr>
              <a:t>(Aktif) Dinleme</a:t>
            </a:r>
            <a:r>
              <a:rPr lang="tr-TR" sz="2400" b="1" dirty="0" smtClean="0">
                <a:solidFill>
                  <a:srgbClr val="FF0000"/>
                </a:solidFill>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Etkin </a:t>
            </a:r>
            <a:r>
              <a:rPr lang="tr-TR" sz="2400" dirty="0">
                <a:latin typeface="Times New Roman" panose="02020603050405020304" pitchFamily="18" charset="0"/>
                <a:cs typeface="Times New Roman" panose="02020603050405020304" pitchFamily="18" charset="0"/>
              </a:rPr>
              <a:t>(aktif) dinleme, dinleyen kişinin bilinçli ve düzenli bir şekilde konuşmacıya geri iletim vermesidir</a:t>
            </a:r>
            <a:r>
              <a:rPr lang="tr-TR" sz="2400" dirty="0" smtClean="0">
                <a:latin typeface="Times New Roman" panose="02020603050405020304" pitchFamily="18" charset="0"/>
                <a:cs typeface="Times New Roman" panose="02020603050405020304" pitchFamily="18" charset="0"/>
              </a:rPr>
              <a:t>.</a:t>
            </a:r>
          </a:p>
          <a:p>
            <a:pPr marL="0" indent="0" algn="just"/>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Çok ilginç</a:t>
            </a:r>
            <a:r>
              <a:rPr lang="tr-TR" sz="2400" dirty="0" smtClean="0">
                <a:latin typeface="Times New Roman" panose="02020603050405020304" pitchFamily="18" charset="0"/>
                <a:cs typeface="Times New Roman" panose="02020603050405020304" pitchFamily="18" charset="0"/>
              </a:rPr>
              <a:t>, demek </a:t>
            </a:r>
            <a:r>
              <a:rPr lang="tr-TR" sz="2400" dirty="0">
                <a:latin typeface="Times New Roman" panose="02020603050405020304" pitchFamily="18" charset="0"/>
                <a:cs typeface="Times New Roman" panose="02020603050405020304" pitchFamily="18" charset="0"/>
              </a:rPr>
              <a:t>öyle</a:t>
            </a:r>
            <a:r>
              <a:rPr lang="tr-TR" sz="2400" dirty="0" smtClean="0">
                <a:latin typeface="Times New Roman" panose="02020603050405020304" pitchFamily="18" charset="0"/>
                <a:cs typeface="Times New Roman" panose="02020603050405020304" pitchFamily="18" charset="0"/>
              </a:rPr>
              <a:t>, Peki, </a:t>
            </a:r>
            <a:r>
              <a:rPr lang="tr-TR" sz="2400" dirty="0">
                <a:latin typeface="Times New Roman" panose="02020603050405020304" pitchFamily="18" charset="0"/>
                <a:cs typeface="Times New Roman" panose="02020603050405020304" pitchFamily="18" charset="0"/>
              </a:rPr>
              <a:t>sen ne </a:t>
            </a:r>
            <a:r>
              <a:rPr lang="tr-TR" sz="2400" dirty="0" smtClean="0">
                <a:latin typeface="Times New Roman" panose="02020603050405020304" pitchFamily="18" charset="0"/>
                <a:cs typeface="Times New Roman" panose="02020603050405020304" pitchFamily="18" charset="0"/>
              </a:rPr>
              <a:t>yaptın? Ne hissettin?  gibi </a:t>
            </a:r>
            <a:r>
              <a:rPr lang="tr-TR" sz="2400" dirty="0">
                <a:latin typeface="Times New Roman" panose="02020603050405020304" pitchFamily="18" charset="0"/>
                <a:cs typeface="Times New Roman" panose="02020603050405020304" pitchFamily="18" charset="0"/>
              </a:rPr>
              <a:t>kapı aralayıcı </a:t>
            </a:r>
            <a:r>
              <a:rPr lang="tr-TR" sz="2400" dirty="0" smtClean="0">
                <a:latin typeface="Times New Roman" panose="02020603050405020304" pitchFamily="18" charset="0"/>
                <a:cs typeface="Times New Roman" panose="02020603050405020304" pitchFamily="18" charset="0"/>
              </a:rPr>
              <a:t> cümleler </a:t>
            </a:r>
            <a:r>
              <a:rPr lang="tr-TR" sz="2400" dirty="0">
                <a:latin typeface="Times New Roman" panose="02020603050405020304" pitchFamily="18" charset="0"/>
                <a:cs typeface="Times New Roman" panose="02020603050405020304" pitchFamily="18" charset="0"/>
              </a:rPr>
              <a:t>kurup karşıdakini teşvik eder.</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968607" y="3064300"/>
            <a:ext cx="3945516" cy="2529752"/>
          </a:xfrm>
          <a:prstGeom prst="rect">
            <a:avLst/>
          </a:prstGeom>
        </p:spPr>
      </p:pic>
    </p:spTree>
    <p:extLst>
      <p:ext uri="{BB962C8B-B14F-4D97-AF65-F5344CB8AC3E}">
        <p14:creationId xmlns:p14="http://schemas.microsoft.com/office/powerpoint/2010/main" xmlns="" val="1254911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4753" y="389150"/>
            <a:ext cx="10515600" cy="5747472"/>
          </a:xfrm>
          <a:solidFill>
            <a:srgbClr val="FFFF00"/>
          </a:solidFill>
        </p:spPr>
        <p:txBody>
          <a:bodyPr/>
          <a:lstStyle/>
          <a:p>
            <a:pPr marL="0" indent="0" algn="ctr">
              <a:buNone/>
            </a:pPr>
            <a:r>
              <a:rPr lang="it-IT" sz="3200" dirty="0" smtClean="0">
                <a:latin typeface="Times New Roman" panose="02020603050405020304" pitchFamily="18" charset="0"/>
                <a:cs typeface="Times New Roman" panose="02020603050405020304" pitchFamily="18" charset="0"/>
              </a:rPr>
              <a:t>BEN DİLİ VE </a:t>
            </a:r>
            <a:r>
              <a:rPr lang="tr-TR" sz="3200" dirty="0" smtClean="0">
                <a:latin typeface="Times New Roman" panose="02020603050405020304" pitchFamily="18" charset="0"/>
                <a:cs typeface="Times New Roman" panose="02020603050405020304" pitchFamily="18" charset="0"/>
              </a:rPr>
              <a:t>S</a:t>
            </a:r>
            <a:r>
              <a:rPr lang="it-IT" sz="3200" dirty="0" smtClean="0">
                <a:latin typeface="Times New Roman" panose="02020603050405020304" pitchFamily="18" charset="0"/>
                <a:cs typeface="Times New Roman" panose="02020603050405020304" pitchFamily="18" charset="0"/>
              </a:rPr>
              <a:t>EN DİLİ </a:t>
            </a:r>
            <a:endParaRPr lang="tr-TR" sz="3200" dirty="0" smtClean="0">
              <a:latin typeface="Times New Roman" panose="02020603050405020304" pitchFamily="18" charset="0"/>
              <a:cs typeface="Times New Roman" panose="02020603050405020304" pitchFamily="18" charset="0"/>
            </a:endParaRPr>
          </a:p>
          <a:p>
            <a:pPr marL="0" indent="0">
              <a:buNone/>
            </a:pP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88459" y="1205347"/>
            <a:ext cx="8408488" cy="4804850"/>
          </a:xfrm>
          <a:prstGeom prst="rect">
            <a:avLst/>
          </a:prstGeom>
        </p:spPr>
      </p:pic>
    </p:spTree>
    <p:extLst>
      <p:ext uri="{BB962C8B-B14F-4D97-AF65-F5344CB8AC3E}">
        <p14:creationId xmlns:p14="http://schemas.microsoft.com/office/powerpoint/2010/main" xmlns="" val="3097326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942107" y="1365267"/>
            <a:ext cx="10106891" cy="4639865"/>
          </a:xfrm>
        </p:spPr>
      </p:pic>
    </p:spTree>
    <p:extLst>
      <p:ext uri="{BB962C8B-B14F-4D97-AF65-F5344CB8AC3E}">
        <p14:creationId xmlns:p14="http://schemas.microsoft.com/office/powerpoint/2010/main" xmlns="" val="3810811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03312" y="2299855"/>
            <a:ext cx="8946541" cy="3948544"/>
          </a:xfrm>
        </p:spPr>
        <p:txBody>
          <a:bodyPr>
            <a:normAutofit lnSpcReduction="10000"/>
          </a:bodyPr>
          <a:lstStyle/>
          <a:p>
            <a:pPr algn="just"/>
            <a:r>
              <a:rPr lang="tr-TR" dirty="0">
                <a:latin typeface="Times New Roman" pitchFamily="18" charset="0"/>
                <a:cs typeface="Times New Roman" pitchFamily="18" charset="0"/>
              </a:rPr>
              <a:t> Ergenlik dönemi, dönemi yaşayan genç için de anne-baba için de zorlu bir süreçtir. Kendine toplumda bir birey olarak yer bulmaya çalışan genç hem bedensel,duygusal,sosyal değişmelere adapte olmak hem de kendini diğer insanlara kabul ettirmek için büyük bir savaş vermek durumda kalır. Anne- baba olarak yapılması gereken öncelikle çocuğunuzun büyüdüğünü ve artık çocuk olmadığını kabul etmenizdir. Onun içinde bulunduğu psikolojik durumu anlarsanız, ona empati ile yaklaşırsanız onunla iletişim kurmanız daha kolay olacaktır.</a:t>
            </a:r>
          </a:p>
        </p:txBody>
      </p:sp>
      <p:sp>
        <p:nvSpPr>
          <p:cNvPr id="2" name="1 Başlık"/>
          <p:cNvSpPr>
            <a:spLocks noGrp="1"/>
          </p:cNvSpPr>
          <p:nvPr>
            <p:ph type="title"/>
          </p:nvPr>
        </p:nvSpPr>
        <p:spPr>
          <a:xfrm>
            <a:off x="1482436" y="1080654"/>
            <a:ext cx="8568398" cy="772593"/>
          </a:xfrm>
          <a:solidFill>
            <a:srgbClr val="FFFF00"/>
          </a:solidFill>
        </p:spPr>
        <p:txBody>
          <a:bodyPr/>
          <a:lstStyle/>
          <a:p>
            <a:pPr algn="ctr"/>
            <a:r>
              <a:rPr lang="tr-TR" sz="3200" b="1" dirty="0">
                <a:effectLst/>
                <a:latin typeface="Times New Roman" panose="02020603050405020304" pitchFamily="18" charset="0"/>
                <a:cs typeface="Times New Roman" pitchFamily="18" charset="0"/>
              </a:rPr>
              <a:t>AİLE İÇİ İLETİŞİM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a:latin typeface="Times New Roman" pitchFamily="18" charset="0"/>
                <a:cs typeface="Times New Roman" pitchFamily="18" charset="0"/>
              </a:rPr>
              <a:t>Sadece ergenlik döneminde değil doğduğundan itibaren çocuğunuzla ilgilenmek, onu duygusal ve psikolojik olarak hayata hazırlamak ve onu kabul etmek yaşanan tüm zorluklara rağmen iyi bir birey olarak yetişmesine yardımcı olacaktır.Çocuğunuzun her hareketini kontrol altında tutmak ve hata yapmasına engel olmak yerine ona özgür alanlar yaratın ve düştüğünde kalkmayı öğretin. size bağımlı bireyler yetiştirmek yerine kendi ayakları üstünde durabilen, doğru yanlışı kendi iradesi ile ayırabilen bireyler yetiştirin.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88159" y="2316561"/>
            <a:ext cx="10609076" cy="3380508"/>
          </a:xfrm>
        </p:spPr>
        <p:txBody>
          <a:bodyPr>
            <a:normAutofit/>
          </a:bodyPr>
          <a:lstStyle/>
          <a:p>
            <a:pPr algn="just"/>
            <a:r>
              <a:rPr lang="tr-TR" sz="2400" dirty="0">
                <a:latin typeface="Times New Roman" panose="02020603050405020304" pitchFamily="18" charset="0"/>
                <a:cs typeface="Times New Roman" panose="02020603050405020304" pitchFamily="18" charset="0"/>
              </a:rPr>
              <a:t>Ergenlik  dönemi, bireyin çocukluktan yetişkinliğe geçiş aşaması olarak tanımlanabilir. Bu geçiş aşamasında birey hızla büyüyen vücuduna ve zihinsel gelişimine  fiziksel ve duygusal olarak uyum sağlamaya çalışır. Cinsiyet ve bireysel farklılıklar olmakla birlikte </a:t>
            </a:r>
            <a:r>
              <a:rPr lang="tr-TR" sz="2400" b="1" dirty="0" smtClean="0">
                <a:solidFill>
                  <a:srgbClr val="FF0000"/>
                </a:solidFill>
                <a:latin typeface="Times New Roman" panose="02020603050405020304" pitchFamily="18" charset="0"/>
                <a:cs typeface="Times New Roman" panose="02020603050405020304" pitchFamily="18" charset="0"/>
              </a:rPr>
              <a:t>ERGENLİK DÖNEMİ 12-20 yaşları</a:t>
            </a:r>
            <a:r>
              <a:rPr lang="tr-TR" sz="2400" dirty="0" smtClean="0">
                <a:latin typeface="Times New Roman" panose="02020603050405020304" pitchFamily="18" charset="0"/>
                <a:cs typeface="Times New Roman" panose="02020603050405020304" pitchFamily="18" charset="0"/>
              </a:rPr>
              <a:t> </a:t>
            </a:r>
            <a:r>
              <a:rPr lang="tr-TR" sz="2400" dirty="0">
                <a:latin typeface="Times New Roman" panose="02020603050405020304" pitchFamily="18" charset="0"/>
                <a:cs typeface="Times New Roman" panose="02020603050405020304" pitchFamily="18" charset="0"/>
              </a:rPr>
              <a:t>arasını kapsar. Bu dönem 3 evre de gözlemlenebilir.</a:t>
            </a:r>
          </a:p>
        </p:txBody>
      </p:sp>
      <p:sp>
        <p:nvSpPr>
          <p:cNvPr id="2" name="1 Başlık"/>
          <p:cNvSpPr>
            <a:spLocks noGrp="1"/>
          </p:cNvSpPr>
          <p:nvPr>
            <p:ph type="title"/>
          </p:nvPr>
        </p:nvSpPr>
        <p:spPr>
          <a:xfrm>
            <a:off x="1465400" y="695230"/>
            <a:ext cx="9404723" cy="1291676"/>
          </a:xfrm>
          <a:solidFill>
            <a:srgbClr val="FFFF00"/>
          </a:solidFill>
        </p:spPr>
        <p:txBody>
          <a:bodyPr/>
          <a:lstStyle/>
          <a:p>
            <a:pPr algn="ctr"/>
            <a:r>
              <a:rPr lang="tr-TR" sz="3200" dirty="0">
                <a:latin typeface="Times New Roman" panose="02020603050405020304" pitchFamily="18" charset="0"/>
                <a:cs typeface="Times New Roman" panose="02020603050405020304" pitchFamily="18" charset="0"/>
              </a:rPr>
              <a:t>        </a:t>
            </a:r>
            <a:r>
              <a:rPr lang="tr-TR" sz="3200" b="1" dirty="0">
                <a:effectLst/>
                <a:latin typeface="Times New Roman" panose="02020603050405020304" pitchFamily="18" charset="0"/>
                <a:cs typeface="Times New Roman" panose="02020603050405020304" pitchFamily="18" charset="0"/>
              </a:rPr>
              <a:t>GENEL ÖZELLİKLERİ </a:t>
            </a:r>
            <a:r>
              <a:rPr lang="tr-TR" b="1" dirty="0"/>
              <a:t/>
            </a:r>
            <a:br>
              <a:rPr lang="tr-TR" b="1" dirty="0"/>
            </a:br>
            <a:endParaRPr lang="tr-TR"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400" dirty="0">
                <a:latin typeface="Times New Roman" pitchFamily="18" charset="0"/>
                <a:cs typeface="Times New Roman" pitchFamily="18" charset="0"/>
              </a:rPr>
              <a:t>Sonuç olarak anne baba ve çocuk ilişkisinin sağlıklı bir şekilde kurulmasının; çocuğun kişiliğinin ve gelişiminin desteklenmesi, kişiler arası ilişkilerinin düzenlenmesi, toplumla bütünleşmesinin sağlanması, çevreye uyum sağlaması, dilini etkili olarak kullanıp kendini uygun bir şekilde ifade etmesi açısından önemli olduğu ifade edilebilir. Özellikle küçük yaştaki çocuklar, anne babalarını rol model aldıklarından bu anne babalar, çocuklarına yeterli vakti ayırıp gerekli iletişim unsurlarını yerinde ve etkili bir şekilde kullanıp onlara doğru bir model olabilmelidir.</a:t>
            </a:r>
          </a:p>
        </p:txBody>
      </p:sp>
    </p:spTree>
    <p:extLst>
      <p:ext uri="{BB962C8B-B14F-4D97-AF65-F5344CB8AC3E}">
        <p14:creationId xmlns:p14="http://schemas.microsoft.com/office/powerpoint/2010/main" xmlns="" val="14031406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491131" y="931515"/>
            <a:ext cx="8825658" cy="3768436"/>
          </a:xfrm>
        </p:spPr>
        <p:txBody>
          <a:bodyPr/>
          <a:lstStyle/>
          <a:p>
            <a:pPr algn="just"/>
            <a:r>
              <a:rPr lang="tr-TR" sz="2400" b="1" dirty="0" smtClean="0">
                <a:latin typeface="Times New Roman" panose="02020603050405020304" pitchFamily="18" charset="0"/>
                <a:cs typeface="Times New Roman" pitchFamily="18" charset="0"/>
              </a:rPr>
              <a:t>ANNE BABA VE ÇOCUKLAR ARASI İLETİŞİM </a:t>
            </a:r>
            <a:r>
              <a:rPr lang="tr-TR" sz="2400" b="1" dirty="0">
                <a:latin typeface="Times New Roman" panose="02020603050405020304" pitchFamily="18" charset="0"/>
                <a:cs typeface="Times New Roman" pitchFamily="18" charset="0"/>
              </a:rPr>
              <a:t/>
            </a:r>
            <a:br>
              <a:rPr lang="tr-TR" sz="2400" b="1" dirty="0">
                <a:latin typeface="Times New Roman" panose="02020603050405020304" pitchFamily="18" charset="0"/>
                <a:cs typeface="Times New Roman" pitchFamily="18" charset="0"/>
              </a:rPr>
            </a:br>
            <a:r>
              <a:rPr lang="tr-TR" sz="2400" b="1" dirty="0">
                <a:latin typeface="Times New Roman" panose="02020603050405020304" pitchFamily="18" charset="0"/>
                <a:cs typeface="Times New Roman" pitchFamily="18" charset="0"/>
              </a:rPr>
              <a:t/>
            </a:r>
            <a:br>
              <a:rPr lang="tr-TR" sz="2400" b="1" dirty="0">
                <a:latin typeface="Times New Roman" panose="02020603050405020304" pitchFamily="18" charset="0"/>
                <a:cs typeface="Times New Roman" pitchFamily="18" charset="0"/>
              </a:rPr>
            </a:br>
            <a:r>
              <a:rPr lang="tr-TR" sz="2400" b="1" dirty="0">
                <a:latin typeface="Times New Roman" panose="02020603050405020304" pitchFamily="18" charset="0"/>
                <a:cs typeface="Times New Roman" pitchFamily="18" charset="0"/>
              </a:rPr>
              <a:t/>
            </a:r>
            <a:br>
              <a:rPr lang="tr-TR" sz="2400" b="1" dirty="0">
                <a:latin typeface="Times New Roman" panose="02020603050405020304" pitchFamily="18" charset="0"/>
                <a:cs typeface="Times New Roman" pitchFamily="18" charset="0"/>
              </a:rPr>
            </a:br>
            <a:r>
              <a:rPr lang="tr-TR" sz="2000" dirty="0">
                <a:effectLst/>
                <a:latin typeface="Times New Roman" panose="02020603050405020304" pitchFamily="18" charset="0"/>
                <a:cs typeface="Times New Roman" pitchFamily="18" charset="0"/>
              </a:rPr>
              <a:t>Aile içi iletişim genelde eşlerin birbirleri ile olan iletişimi, varsa çocuklarla olan iletişimi ve diğer aile bireyleri ile iletişimi olarak anlaşılır (M. Aydın, 2005: 71). Anne babanın; birbirlerine olan davranışlarının, çocuklarına olan davranışlarının ve varsa ailenin diğer bireylerine olan ilişkilerinin olumlu ya da olumsuz olması, çocukların gelişmesini ve büyümesini aynı boyutta etkiler (Genç vd., 2004: 23). Çocukların iletişim becerilerini geliştirmesinde ebeveynin rolü fazladır</a:t>
            </a:r>
            <a:r>
              <a:rPr lang="tr-TR" sz="2000" dirty="0">
                <a:latin typeface="Times New Roman" panose="02020603050405020304" pitchFamily="18" charset="0"/>
                <a:cs typeface="Times New Roman" pitchFamily="18" charset="0"/>
              </a:rPr>
              <a:t>. </a:t>
            </a:r>
          </a:p>
        </p:txBody>
      </p:sp>
    </p:spTree>
    <p:extLst>
      <p:ext uri="{BB962C8B-B14F-4D97-AF65-F5344CB8AC3E}">
        <p14:creationId xmlns:p14="http://schemas.microsoft.com/office/powerpoint/2010/main" xmlns="" val="2205474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dirty="0">
                <a:latin typeface="Times New Roman" pitchFamily="18" charset="0"/>
                <a:cs typeface="Times New Roman" pitchFamily="18" charset="0"/>
              </a:rPr>
              <a:t>Anne ve babalar, çocuklarına kendini ifade etme fırsatı sağlayarak önce çocuğun kendisini “birey” olarak algılayıp öz güvenini kazanmasına imkân vermelidir ve çocukları ile sağlıklı iletişim kurabilmeleri için iletişim becerilerine sahip olmaları, çocuklarına karşı kabul edici bir tutum takınmaları, çocuklarını dikkat kesilerek dinlemeleri gerekmektedir. Ayrıca koşulsuz kabul, empati, etkin dinleme ve ben dili kullanımı; etkili iletişim için gereklidir (MEB, 2013: 46). </a:t>
            </a:r>
          </a:p>
        </p:txBody>
      </p:sp>
    </p:spTree>
    <p:extLst>
      <p:ext uri="{BB962C8B-B14F-4D97-AF65-F5344CB8AC3E}">
        <p14:creationId xmlns:p14="http://schemas.microsoft.com/office/powerpoint/2010/main" xmlns="" val="1264056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586753" y="1163783"/>
            <a:ext cx="8463100" cy="4658794"/>
          </a:xfrm>
          <a:solidFill>
            <a:srgbClr val="FFFF00"/>
          </a:solidFill>
        </p:spPr>
        <p:txBody>
          <a:bodyPr/>
          <a:lstStyle/>
          <a:p>
            <a:pPr marL="0" indent="0" algn="ctr">
              <a:buNone/>
            </a:pPr>
            <a:r>
              <a:rPr lang="tr-TR" dirty="0"/>
              <a:t>   </a:t>
            </a:r>
            <a:r>
              <a:rPr lang="tr-TR" sz="3200" b="1" dirty="0">
                <a:latin typeface="Times New Roman" panose="02020603050405020304" pitchFamily="18" charset="0"/>
                <a:cs typeface="Times New Roman" panose="02020603050405020304" pitchFamily="18" charset="0"/>
              </a:rPr>
              <a:t>ANNE BABA- ÇOCUK İLETİŞİMİNİ KOLAYLAŞTIRAN ETMENLER;</a:t>
            </a:r>
          </a:p>
          <a:p>
            <a:pPr marL="0" indent="0">
              <a:buNone/>
            </a:pPr>
            <a:endParaRPr lang="tr-TR" dirty="0">
              <a:latin typeface="Arial" panose="020B0604020202020204" pitchFamily="34" charset="0"/>
              <a:cs typeface="Arial" panose="020B0604020202020204" pitchFamily="34" charset="0"/>
            </a:endParaRPr>
          </a:p>
          <a:p>
            <a:pPr marL="0" indent="0">
              <a:buNone/>
            </a:pPr>
            <a:endParaRPr lang="tr-TR" dirty="0">
              <a:latin typeface="Arial" panose="020B0604020202020204" pitchFamily="34" charset="0"/>
              <a:cs typeface="Arial" panose="020B0604020202020204" pitchFamily="34" charset="0"/>
            </a:endParaRPr>
          </a:p>
          <a:p>
            <a:pPr marL="0" indent="0"/>
            <a:r>
              <a:rPr lang="tr-TR" dirty="0">
                <a:latin typeface="Arial" panose="020B0604020202020204" pitchFamily="34" charset="0"/>
                <a:cs typeface="Arial" panose="020B0604020202020204" pitchFamily="34" charset="0"/>
              </a:rPr>
              <a:t>  </a:t>
            </a:r>
            <a:r>
              <a:rPr lang="tr-TR" sz="2400" dirty="0" smtClean="0">
                <a:latin typeface="Times New Roman" panose="02020603050405020304" pitchFamily="18" charset="0"/>
                <a:cs typeface="Times New Roman" panose="02020603050405020304" pitchFamily="18" charset="0"/>
              </a:rPr>
              <a:t>Kabul, </a:t>
            </a:r>
            <a:endParaRPr lang="tr-TR" sz="2400" dirty="0">
              <a:latin typeface="Times New Roman" panose="02020603050405020304" pitchFamily="18" charset="0"/>
              <a:cs typeface="Times New Roman" panose="02020603050405020304" pitchFamily="18" charset="0"/>
            </a:endParaRPr>
          </a:p>
          <a:p>
            <a:pPr marL="0" indent="0"/>
            <a:r>
              <a:rPr lang="tr-TR" sz="2400" dirty="0">
                <a:latin typeface="Times New Roman" panose="02020603050405020304" pitchFamily="18" charset="0"/>
                <a:cs typeface="Times New Roman" panose="02020603050405020304" pitchFamily="18" charset="0"/>
              </a:rPr>
              <a:t>   </a:t>
            </a:r>
            <a:r>
              <a:rPr lang="tr-TR" sz="2400" dirty="0" smtClean="0">
                <a:latin typeface="Times New Roman" panose="02020603050405020304" pitchFamily="18" charset="0"/>
                <a:cs typeface="Times New Roman" panose="02020603050405020304" pitchFamily="18" charset="0"/>
              </a:rPr>
              <a:t>Empati,</a:t>
            </a:r>
            <a:endParaRPr lang="tr-TR" sz="2400" dirty="0">
              <a:latin typeface="Times New Roman" panose="02020603050405020304" pitchFamily="18" charset="0"/>
              <a:cs typeface="Times New Roman" panose="02020603050405020304" pitchFamily="18" charset="0"/>
            </a:endParaRPr>
          </a:p>
          <a:p>
            <a:pPr marL="0" indent="0"/>
            <a:r>
              <a:rPr lang="tr-TR" sz="2400" dirty="0">
                <a:latin typeface="Times New Roman" panose="02020603050405020304" pitchFamily="18" charset="0"/>
                <a:cs typeface="Times New Roman" panose="02020603050405020304" pitchFamily="18" charset="0"/>
              </a:rPr>
              <a:t>   Etkin </a:t>
            </a:r>
            <a:r>
              <a:rPr lang="tr-TR" sz="2400" dirty="0" smtClean="0">
                <a:latin typeface="Times New Roman" panose="02020603050405020304" pitchFamily="18" charset="0"/>
                <a:cs typeface="Times New Roman" panose="02020603050405020304" pitchFamily="18" charset="0"/>
              </a:rPr>
              <a:t>Dinlemek,</a:t>
            </a:r>
            <a:endParaRPr lang="tr-TR" sz="2400" dirty="0">
              <a:latin typeface="Times New Roman" panose="02020603050405020304" pitchFamily="18" charset="0"/>
              <a:cs typeface="Times New Roman" panose="02020603050405020304" pitchFamily="18" charset="0"/>
            </a:endParaRPr>
          </a:p>
          <a:p>
            <a:pPr marL="0" indent="0"/>
            <a:r>
              <a:rPr lang="tr-TR" sz="2400" dirty="0">
                <a:latin typeface="Times New Roman" panose="02020603050405020304" pitchFamily="18" charset="0"/>
                <a:cs typeface="Times New Roman" panose="02020603050405020304" pitchFamily="18" charset="0"/>
              </a:rPr>
              <a:t>   Sen Dili – Ben </a:t>
            </a:r>
            <a:r>
              <a:rPr lang="tr-TR" sz="2400" dirty="0" smtClean="0">
                <a:latin typeface="Times New Roman" panose="02020603050405020304" pitchFamily="18" charset="0"/>
                <a:cs typeface="Times New Roman" panose="02020603050405020304" pitchFamily="18" charset="0"/>
              </a:rPr>
              <a:t>Dil.</a:t>
            </a:r>
            <a:endParaRPr lang="tr-T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554432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1813" y="2370351"/>
            <a:ext cx="10861964" cy="1690254"/>
          </a:xfrm>
          <a:solidFill>
            <a:srgbClr val="FFFF00"/>
          </a:solidFill>
        </p:spPr>
        <p:txBody>
          <a:bodyPr>
            <a:noAutofit/>
          </a:bodyPr>
          <a:lstStyle/>
          <a:p>
            <a:pPr algn="ctr"/>
            <a:r>
              <a:rPr lang="tr-TR" sz="3200" dirty="0">
                <a:effectLst/>
                <a:latin typeface="Times New Roman" panose="02020603050405020304" pitchFamily="18" charset="0"/>
                <a:cs typeface="Times New Roman" panose="02020603050405020304" pitchFamily="18" charset="0"/>
              </a:rPr>
              <a:t>ANNE BABA- ÇOCUK İLETİŞİMİNİN TEMEL KURALLARI</a:t>
            </a:r>
            <a:br>
              <a:rPr lang="tr-TR" sz="3200" dirty="0">
                <a:effectLst/>
                <a:latin typeface="Times New Roman" panose="02020603050405020304" pitchFamily="18" charset="0"/>
                <a:cs typeface="Times New Roman" panose="02020603050405020304" pitchFamily="18" charset="0"/>
              </a:rPr>
            </a:br>
            <a:endParaRPr lang="tr-TR" sz="32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6038069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983673"/>
            <a:ext cx="10515600" cy="5193290"/>
          </a:xfrm>
        </p:spPr>
        <p:txBody>
          <a:bodyPr/>
          <a:lstStyle/>
          <a:p>
            <a:endParaRPr lang="tr-TR" dirty="0"/>
          </a:p>
          <a:p>
            <a:r>
              <a:rPr lang="tr-TR" sz="2400" dirty="0">
                <a:latin typeface="Times New Roman" panose="02020603050405020304" pitchFamily="18" charset="0"/>
                <a:cs typeface="Times New Roman" panose="02020603050405020304" pitchFamily="18" charset="0"/>
              </a:rPr>
              <a:t>Zıtlaşmayın ve </a:t>
            </a:r>
            <a:r>
              <a:rPr lang="tr-TR" sz="2400" dirty="0" smtClean="0">
                <a:latin typeface="Times New Roman" panose="02020603050405020304" pitchFamily="18" charset="0"/>
                <a:cs typeface="Times New Roman" panose="02020603050405020304" pitchFamily="18" charset="0"/>
              </a:rPr>
              <a:t>tartışmayın.</a:t>
            </a:r>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pPr algn="r"/>
            <a:endParaRPr lang="tr-TR" sz="2400" dirty="0">
              <a:latin typeface="Times New Roman" panose="02020603050405020304" pitchFamily="18" charset="0"/>
              <a:cs typeface="Times New Roman" panose="02020603050405020304" pitchFamily="18" charset="0"/>
            </a:endParaRPr>
          </a:p>
          <a:p>
            <a:pPr algn="r"/>
            <a:endParaRPr lang="tr-TR" sz="2400" dirty="0">
              <a:latin typeface="Times New Roman" panose="02020603050405020304" pitchFamily="18" charset="0"/>
              <a:cs typeface="Times New Roman" panose="02020603050405020304" pitchFamily="18" charset="0"/>
            </a:endParaRPr>
          </a:p>
          <a:p>
            <a:pPr algn="r"/>
            <a:r>
              <a:rPr lang="tr-TR" sz="2400" dirty="0">
                <a:latin typeface="Times New Roman" panose="02020603050405020304" pitchFamily="18" charset="0"/>
                <a:cs typeface="Times New Roman" panose="02020603050405020304" pitchFamily="18" charset="0"/>
              </a:rPr>
              <a:t>  Dinlerken başka şeylerle </a:t>
            </a:r>
            <a:r>
              <a:rPr lang="tr-TR" sz="2400" dirty="0" smtClean="0">
                <a:latin typeface="Times New Roman" panose="02020603050405020304" pitchFamily="18" charset="0"/>
                <a:cs typeface="Times New Roman" panose="02020603050405020304" pitchFamily="18" charset="0"/>
              </a:rPr>
              <a:t>uğraşmayın.</a:t>
            </a:r>
            <a:endParaRPr lang="tr-TR" sz="2400" dirty="0">
              <a:latin typeface="Times New Roman" panose="02020603050405020304" pitchFamily="18" charset="0"/>
              <a:cs typeface="Times New Roman" panose="02020603050405020304" pitchFamily="18" charset="0"/>
            </a:endParaRPr>
          </a:p>
          <a:p>
            <a:endParaRPr lang="tr-TR" dirty="0"/>
          </a:p>
          <a:p>
            <a:endParaRPr lang="tr-TR" dirty="0"/>
          </a:p>
          <a:p>
            <a:endParaRPr lang="tr-TR" dirty="0"/>
          </a:p>
          <a:p>
            <a:endParaRPr lang="tr-TR" dirty="0"/>
          </a:p>
          <a:p>
            <a:endParaRPr lang="tr-TR" dirty="0"/>
          </a:p>
          <a:p>
            <a:endParaRPr lang="tr-TR" dirty="0"/>
          </a:p>
        </p:txBody>
      </p:sp>
      <p:pic>
        <p:nvPicPr>
          <p:cNvPr id="4" name="Resim 3"/>
          <p:cNvPicPr>
            <a:picLocks noChangeAspect="1"/>
          </p:cNvPicPr>
          <p:nvPr/>
        </p:nvPicPr>
        <p:blipFill>
          <a:blip r:embed="rId2" cstate="print"/>
          <a:stretch>
            <a:fillRect/>
          </a:stretch>
        </p:blipFill>
        <p:spPr>
          <a:xfrm>
            <a:off x="6560180" y="959416"/>
            <a:ext cx="3162035" cy="2535382"/>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95355" y="3494798"/>
            <a:ext cx="2858435" cy="2682165"/>
          </a:xfrm>
          <a:prstGeom prst="rect">
            <a:avLst/>
          </a:prstGeom>
        </p:spPr>
      </p:pic>
    </p:spTree>
    <p:extLst>
      <p:ext uri="{BB962C8B-B14F-4D97-AF65-F5344CB8AC3E}">
        <p14:creationId xmlns:p14="http://schemas.microsoft.com/office/powerpoint/2010/main" xmlns="" val="3463308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244951"/>
            <a:ext cx="10515600" cy="4932012"/>
          </a:xfrm>
        </p:spPr>
        <p:txBody>
          <a:bodyPr/>
          <a:lstStyle/>
          <a:p>
            <a:r>
              <a:rPr lang="tr-TR" sz="2400" dirty="0">
                <a:latin typeface="Times New Roman" panose="02020603050405020304" pitchFamily="18" charset="0"/>
                <a:cs typeface="Times New Roman" panose="02020603050405020304" pitchFamily="18" charset="0"/>
              </a:rPr>
              <a:t>Konuşmayı yarıda </a:t>
            </a:r>
            <a:r>
              <a:rPr lang="tr-TR" sz="2400" dirty="0" smtClean="0">
                <a:latin typeface="Times New Roman" panose="02020603050405020304" pitchFamily="18" charset="0"/>
                <a:cs typeface="Times New Roman" panose="02020603050405020304" pitchFamily="18" charset="0"/>
              </a:rPr>
              <a:t>kesmeyin.</a:t>
            </a:r>
            <a:endParaRPr lang="tr-TR" sz="2400"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algn="r"/>
            <a:endParaRPr lang="tr-TR"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a:p>
            <a:pPr algn="r"/>
            <a:r>
              <a:rPr lang="tr-TR" sz="2400" dirty="0">
                <a:latin typeface="Times New Roman" panose="02020603050405020304" pitchFamily="18" charset="0"/>
                <a:cs typeface="Times New Roman" panose="02020603050405020304" pitchFamily="18" charset="0"/>
              </a:rPr>
              <a:t>Karar vermeye, yorum yapmaya </a:t>
            </a:r>
            <a:r>
              <a:rPr lang="tr-TR" sz="2400" dirty="0" smtClean="0">
                <a:latin typeface="Times New Roman" panose="02020603050405020304" pitchFamily="18" charset="0"/>
                <a:cs typeface="Times New Roman" panose="02020603050405020304" pitchFamily="18" charset="0"/>
              </a:rPr>
              <a:t>zorlamayın.</a:t>
            </a:r>
            <a:endParaRPr lang="tr-TR" sz="2400" dirty="0">
              <a:latin typeface="Times New Roman" panose="02020603050405020304" pitchFamily="18" charset="0"/>
              <a:cs typeface="Times New Roman" panose="02020603050405020304" pitchFamily="18" charset="0"/>
            </a:endParaRPr>
          </a:p>
          <a:p>
            <a:endParaRPr lang="tr-TR" dirty="0"/>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71525" y="3449983"/>
            <a:ext cx="3539028" cy="2283227"/>
          </a:xfrm>
          <a:prstGeom prst="rect">
            <a:avLst/>
          </a:prstGeom>
        </p:spPr>
      </p:pic>
      <p:sp>
        <p:nvSpPr>
          <p:cNvPr id="5" name="Bulut Belirtme Çizgisi 4"/>
          <p:cNvSpPr/>
          <p:nvPr/>
        </p:nvSpPr>
        <p:spPr>
          <a:xfrm>
            <a:off x="7204364" y="996177"/>
            <a:ext cx="2410691" cy="133138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4" name="Düz Bağlayıcı 13"/>
          <p:cNvCxnSpPr/>
          <p:nvPr/>
        </p:nvCxnSpPr>
        <p:spPr>
          <a:xfrm>
            <a:off x="7299615" y="642649"/>
            <a:ext cx="2315440" cy="2038442"/>
          </a:xfrm>
          <a:prstGeom prst="line">
            <a:avLst/>
          </a:prstGeom>
          <a:ln w="57150"/>
        </p:spPr>
        <p:style>
          <a:lnRef idx="3">
            <a:schemeClr val="accent2"/>
          </a:lnRef>
          <a:fillRef idx="0">
            <a:schemeClr val="accent2"/>
          </a:fillRef>
          <a:effectRef idx="2">
            <a:schemeClr val="accent2"/>
          </a:effectRef>
          <a:fontRef idx="minor">
            <a:schemeClr val="tx1"/>
          </a:fontRef>
        </p:style>
      </p:cxnSp>
      <p:pic>
        <p:nvPicPr>
          <p:cNvPr id="26" name="Resim 25"/>
          <p:cNvPicPr>
            <a:picLocks noChangeAspect="1"/>
          </p:cNvPicPr>
          <p:nvPr/>
        </p:nvPicPr>
        <p:blipFill>
          <a:blip r:embed="rId3" cstate="print"/>
          <a:stretch>
            <a:fillRect/>
          </a:stretch>
        </p:blipFill>
        <p:spPr>
          <a:xfrm rot="5797777">
            <a:off x="7226983" y="616315"/>
            <a:ext cx="2365453" cy="2091109"/>
          </a:xfrm>
          <a:prstGeom prst="rect">
            <a:avLst/>
          </a:prstGeom>
        </p:spPr>
      </p:pic>
    </p:spTree>
    <p:extLst>
      <p:ext uri="{BB962C8B-B14F-4D97-AF65-F5344CB8AC3E}">
        <p14:creationId xmlns:p14="http://schemas.microsoft.com/office/powerpoint/2010/main" xmlns="" val="180938372"/>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62394" y="1346336"/>
            <a:ext cx="8946541" cy="4195481"/>
          </a:xfrm>
        </p:spPr>
        <p:txBody>
          <a:bodyPr/>
          <a:lstStyle/>
          <a:p>
            <a:r>
              <a:rPr lang="tr-TR" sz="2400" dirty="0">
                <a:latin typeface="Times New Roman" panose="02020603050405020304" pitchFamily="18" charset="0"/>
                <a:cs typeface="Times New Roman" panose="02020603050405020304" pitchFamily="18" charset="0"/>
              </a:rPr>
              <a:t>Savunmaya geçmeyin; Sadece </a:t>
            </a:r>
            <a:r>
              <a:rPr lang="tr-TR" sz="2400" dirty="0" smtClean="0">
                <a:latin typeface="Times New Roman" panose="02020603050405020304" pitchFamily="18" charset="0"/>
                <a:cs typeface="Times New Roman" panose="02020603050405020304" pitchFamily="18" charset="0"/>
              </a:rPr>
              <a:t>dinleyin.</a:t>
            </a:r>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pPr algn="r"/>
            <a:r>
              <a:rPr lang="tr-TR" sz="2400" dirty="0">
                <a:latin typeface="Times New Roman" panose="02020603050405020304" pitchFamily="18" charset="0"/>
                <a:cs typeface="Times New Roman" panose="02020603050405020304" pitchFamily="18" charset="0"/>
              </a:rPr>
              <a:t>Kişiler hakkında yorum </a:t>
            </a:r>
            <a:r>
              <a:rPr lang="tr-TR" sz="2400" dirty="0" smtClean="0">
                <a:latin typeface="Times New Roman" panose="02020603050405020304" pitchFamily="18" charset="0"/>
                <a:cs typeface="Times New Roman" panose="02020603050405020304" pitchFamily="18" charset="0"/>
              </a:rPr>
              <a:t>yapmayın.</a:t>
            </a:r>
            <a:endParaRPr lang="tr-TR" sz="2400" dirty="0">
              <a:latin typeface="Times New Roman" panose="02020603050405020304" pitchFamily="18" charset="0"/>
              <a:cs typeface="Times New Roman" panose="02020603050405020304" pitchFamily="18" charset="0"/>
            </a:endParaRPr>
          </a:p>
          <a:p>
            <a:endParaRPr lang="tr-TR" sz="2400" dirty="0">
              <a:latin typeface="Arial" panose="020B0604020202020204" pitchFamily="34" charset="0"/>
              <a:cs typeface="Arial" panose="020B0604020202020204" pitchFamily="34"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39485" y="2731509"/>
            <a:ext cx="3176524" cy="2810308"/>
          </a:xfrm>
          <a:prstGeom prst="rect">
            <a:avLst/>
          </a:prstGeom>
        </p:spPr>
      </p:pic>
    </p:spTree>
    <p:extLst>
      <p:ext uri="{BB962C8B-B14F-4D97-AF65-F5344CB8AC3E}">
        <p14:creationId xmlns:p14="http://schemas.microsoft.com/office/powerpoint/2010/main" xmlns="" val="153881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928255"/>
            <a:ext cx="10515600" cy="4613564"/>
          </a:xfrm>
        </p:spPr>
        <p:txBody>
          <a:bodyPr>
            <a:normAutofit lnSpcReduction="10000"/>
          </a:bodyPr>
          <a:lstStyle/>
          <a:p>
            <a:pPr algn="just"/>
            <a:r>
              <a:rPr lang="tr-TR" sz="2400" dirty="0">
                <a:latin typeface="Times New Roman" panose="02020603050405020304" pitchFamily="18" charset="0"/>
                <a:cs typeface="Times New Roman" panose="02020603050405020304" pitchFamily="18" charset="0"/>
              </a:rPr>
              <a:t>Geribildirim </a:t>
            </a:r>
            <a:r>
              <a:rPr lang="tr-TR" sz="2400" dirty="0" smtClean="0">
                <a:latin typeface="Times New Roman" panose="02020603050405020304" pitchFamily="18" charset="0"/>
                <a:cs typeface="Times New Roman" panose="02020603050405020304" pitchFamily="18" charset="0"/>
              </a:rPr>
              <a:t>verin.</a:t>
            </a:r>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marL="0" indent="0" algn="just">
              <a:buNone/>
            </a:pPr>
            <a:endParaRPr lang="tr-TR" sz="2400" dirty="0">
              <a:latin typeface="Times New Roman" panose="02020603050405020304" pitchFamily="18" charset="0"/>
              <a:cs typeface="Times New Roman" panose="02020603050405020304" pitchFamily="18" charset="0"/>
            </a:endParaRPr>
          </a:p>
          <a:p>
            <a:pPr algn="r"/>
            <a:endParaRPr lang="tr-TR" sz="2400" dirty="0">
              <a:latin typeface="Times New Roman" panose="02020603050405020304" pitchFamily="18" charset="0"/>
              <a:cs typeface="Times New Roman" panose="02020603050405020304" pitchFamily="18" charset="0"/>
            </a:endParaRPr>
          </a:p>
          <a:p>
            <a:pPr algn="r"/>
            <a:r>
              <a:rPr lang="tr-TR" sz="2400" dirty="0">
                <a:latin typeface="Times New Roman" panose="02020603050405020304" pitchFamily="18" charset="0"/>
                <a:cs typeface="Times New Roman" panose="02020603050405020304" pitchFamily="18" charset="0"/>
              </a:rPr>
              <a:t>Yumuşak bir sesle ve acele etmeden </a:t>
            </a:r>
            <a:r>
              <a:rPr lang="tr-TR" sz="2400" dirty="0" smtClean="0">
                <a:latin typeface="Times New Roman" panose="02020603050405020304" pitchFamily="18" charset="0"/>
                <a:cs typeface="Times New Roman" panose="02020603050405020304" pitchFamily="18" charset="0"/>
              </a:rPr>
              <a:t>konuşun.</a:t>
            </a:r>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algn="just"/>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Göz teması </a:t>
            </a:r>
            <a:r>
              <a:rPr lang="tr-TR" sz="2400" dirty="0" smtClean="0">
                <a:latin typeface="Times New Roman" panose="02020603050405020304" pitchFamily="18" charset="0"/>
                <a:cs typeface="Times New Roman" panose="02020603050405020304" pitchFamily="18" charset="0"/>
              </a:rPr>
              <a:t>kurun.</a:t>
            </a:r>
            <a:endParaRPr lang="tr-TR" sz="2400" dirty="0">
              <a:latin typeface="Times New Roman" panose="02020603050405020304" pitchFamily="18" charset="0"/>
              <a:cs typeface="Times New Roman" panose="02020603050405020304" pitchFamily="18" charset="0"/>
            </a:endParaRPr>
          </a:p>
          <a:p>
            <a:pPr algn="just"/>
            <a:endParaRPr lang="tr-TR" dirty="0"/>
          </a:p>
          <a:p>
            <a:pPr algn="just"/>
            <a:endParaRPr lang="tr-TR" dirty="0"/>
          </a:p>
          <a:p>
            <a:pPr algn="just"/>
            <a:endParaRPr lang="tr-TR" dirty="0"/>
          </a:p>
          <a:p>
            <a:pPr algn="just"/>
            <a:endParaRPr lang="tr-TR" dirty="0"/>
          </a:p>
          <a:p>
            <a:pPr algn="just"/>
            <a:endParaRPr lang="tr-TR" dirty="0"/>
          </a:p>
          <a:p>
            <a:pPr algn="just"/>
            <a:endParaRPr lang="tr-TR" dirty="0"/>
          </a:p>
          <a:p>
            <a:pPr algn="just"/>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1494" y="1829971"/>
            <a:ext cx="3404963" cy="2245302"/>
          </a:xfrm>
          <a:prstGeom prst="rect">
            <a:avLst/>
          </a:prstGeom>
        </p:spPr>
      </p:pic>
    </p:spTree>
    <p:extLst>
      <p:ext uri="{BB962C8B-B14F-4D97-AF65-F5344CB8AC3E}">
        <p14:creationId xmlns:p14="http://schemas.microsoft.com/office/powerpoint/2010/main" xmlns="" val="1273759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41857" y="1290918"/>
            <a:ext cx="8946541" cy="4195481"/>
          </a:xfrm>
        </p:spPr>
        <p:txBody>
          <a:bodyPr/>
          <a:lstStyle/>
          <a:p>
            <a:r>
              <a:rPr lang="tr-TR" sz="2400" dirty="0">
                <a:latin typeface="Arial" panose="020B0604020202020204" pitchFamily="34" charset="0"/>
                <a:cs typeface="Arial" panose="020B0604020202020204" pitchFamily="34" charset="0"/>
              </a:rPr>
              <a:t>Saldırgan tavırlar </a:t>
            </a:r>
            <a:r>
              <a:rPr lang="tr-TR" sz="2400" dirty="0" smtClean="0">
                <a:latin typeface="Arial" panose="020B0604020202020204" pitchFamily="34" charset="0"/>
                <a:cs typeface="Arial" panose="020B0604020202020204" pitchFamily="34" charset="0"/>
              </a:rPr>
              <a:t>takınmayın.</a:t>
            </a:r>
            <a:endParaRPr lang="tr-TR" sz="2400" dirty="0">
              <a:latin typeface="Arial" panose="020B0604020202020204" pitchFamily="34" charset="0"/>
              <a:cs typeface="Arial" panose="020B0604020202020204" pitchFamily="34" charset="0"/>
            </a:endParaRPr>
          </a:p>
          <a:p>
            <a:endParaRPr lang="tr-TR" dirty="0"/>
          </a:p>
          <a:p>
            <a:endParaRPr lang="tr-TR" dirty="0"/>
          </a:p>
          <a:p>
            <a:endParaRPr lang="tr-TR" dirty="0"/>
          </a:p>
          <a:p>
            <a:pPr algn="r"/>
            <a:r>
              <a:rPr lang="tr-TR" sz="2400" dirty="0">
                <a:latin typeface="Arial" panose="020B0604020202020204" pitchFamily="34" charset="0"/>
                <a:cs typeface="Arial" panose="020B0604020202020204" pitchFamily="34" charset="0"/>
              </a:rPr>
              <a:t>Yargılamayın ve </a:t>
            </a:r>
            <a:r>
              <a:rPr lang="tr-TR" sz="2400" dirty="0" smtClean="0">
                <a:latin typeface="Arial" panose="020B0604020202020204" pitchFamily="34" charset="0"/>
                <a:cs typeface="Arial" panose="020B0604020202020204" pitchFamily="34" charset="0"/>
              </a:rPr>
              <a:t>eleştirmeyin.</a:t>
            </a:r>
            <a:endParaRPr lang="tr-TR" sz="2400" dirty="0">
              <a:latin typeface="Arial" panose="020B0604020202020204" pitchFamily="34" charset="0"/>
              <a:cs typeface="Arial" panose="020B0604020202020204" pitchFamily="34" charset="0"/>
            </a:endParaRPr>
          </a:p>
          <a:p>
            <a:endParaRPr lang="tr-TR" dirty="0"/>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717963" y="2777834"/>
            <a:ext cx="2535678" cy="2708565"/>
          </a:xfrm>
          <a:prstGeom prst="rect">
            <a:avLst/>
          </a:prstGeom>
        </p:spPr>
      </p:pic>
    </p:spTree>
    <p:extLst>
      <p:ext uri="{BB962C8B-B14F-4D97-AF65-F5344CB8AC3E}">
        <p14:creationId xmlns:p14="http://schemas.microsoft.com/office/powerpoint/2010/main" xmlns="" val="2405296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fontScale="92500"/>
          </a:bodyPr>
          <a:lstStyle/>
          <a:p>
            <a:pPr algn="just"/>
            <a:r>
              <a:rPr lang="tr-TR" dirty="0" smtClean="0">
                <a:latin typeface="Times New Roman" panose="02020603050405020304" pitchFamily="18" charset="0"/>
                <a:cs typeface="Times New Roman" panose="02020603050405020304" pitchFamily="18" charset="0"/>
              </a:rPr>
              <a:t>Erken </a:t>
            </a:r>
            <a:r>
              <a:rPr lang="tr-TR" dirty="0">
                <a:latin typeface="Times New Roman" panose="02020603050405020304" pitchFamily="18" charset="0"/>
                <a:cs typeface="Times New Roman" panose="02020603050405020304" pitchFamily="18" charset="0"/>
              </a:rPr>
              <a:t>ergenlik, </a:t>
            </a:r>
            <a:r>
              <a:rPr lang="tr-TR" b="1" dirty="0" smtClean="0">
                <a:solidFill>
                  <a:srgbClr val="FF0000"/>
                </a:solidFill>
                <a:latin typeface="Times New Roman" panose="02020603050405020304" pitchFamily="18" charset="0"/>
                <a:cs typeface="Times New Roman" panose="02020603050405020304" pitchFamily="18" charset="0"/>
              </a:rPr>
              <a:t>12-14</a:t>
            </a:r>
            <a:r>
              <a:rPr lang="tr-TR" dirty="0" smtClean="0">
                <a:latin typeface="Times New Roman" panose="02020603050405020304" pitchFamily="18" charset="0"/>
                <a:cs typeface="Times New Roman" panose="02020603050405020304" pitchFamily="18" charset="0"/>
              </a:rPr>
              <a:t> yaş </a:t>
            </a:r>
            <a:r>
              <a:rPr lang="tr-TR" dirty="0">
                <a:latin typeface="Times New Roman" panose="02020603050405020304" pitchFamily="18" charset="0"/>
                <a:cs typeface="Times New Roman" panose="02020603050405020304" pitchFamily="18" charset="0"/>
              </a:rPr>
              <a:t>arasını kapsar. Bu dönemin en önemli özelliği, bedensel </a:t>
            </a:r>
            <a:r>
              <a:rPr lang="tr-TR" dirty="0" smtClean="0">
                <a:latin typeface="Times New Roman" panose="02020603050405020304" pitchFamily="18" charset="0"/>
                <a:cs typeface="Times New Roman" panose="02020603050405020304" pitchFamily="18" charset="0"/>
              </a:rPr>
              <a:t>değişimlere </a:t>
            </a:r>
            <a:r>
              <a:rPr lang="tr-TR" dirty="0">
                <a:latin typeface="Times New Roman" panose="02020603050405020304" pitchFamily="18" charset="0"/>
                <a:cs typeface="Times New Roman" panose="02020603050405020304" pitchFamily="18" charset="0"/>
              </a:rPr>
              <a:t>uyum sağlamaya çalışan gençlerin gösterdiği büyük çabadır. </a:t>
            </a:r>
            <a:endParaRPr lang="tr-TR" dirty="0" smtClean="0">
              <a:latin typeface="Times New Roman" panose="02020603050405020304" pitchFamily="18" charset="0"/>
              <a:cs typeface="Times New Roman" panose="02020603050405020304" pitchFamily="18" charset="0"/>
            </a:endParaRPr>
          </a:p>
          <a:p>
            <a:pPr algn="just"/>
            <a:r>
              <a:rPr lang="tr-TR" dirty="0" smtClean="0">
                <a:latin typeface="Times New Roman" panose="02020603050405020304" pitchFamily="18" charset="0"/>
                <a:cs typeface="Times New Roman" panose="02020603050405020304" pitchFamily="18" charset="0"/>
              </a:rPr>
              <a:t>Bedensel </a:t>
            </a:r>
            <a:r>
              <a:rPr lang="tr-TR" dirty="0">
                <a:latin typeface="Times New Roman" panose="02020603050405020304" pitchFamily="18" charset="0"/>
                <a:cs typeface="Times New Roman" panose="02020603050405020304" pitchFamily="18" charset="0"/>
              </a:rPr>
              <a:t>değişimler bazen o kadar hızlı olur ki, gençler bedenlerinin içinde kendilerini yabancı gibi hissederler. Birden uzayan kollar ve bacaklar sakarlıklara yol açar. Önce eller ve ayaklarda büyüme başlar ve bu büyüme kollar bacaklar ve gövde olarak devam eder. Bu durum, vücudun orantısız görünmesine yol açar. Yaşanan bedensel değişimler çocukluktan farklı bir erkek ya da kız kimliğinin algılanmasına ve cinsel kimliğin ön plana çıkmasına yol açar. Zihinsel gelişimin son basamağı olan soyut kavramları düşünebilme yetisinin kazanıldığı dönemin başlangıcıdır. Duygusal dalgalanmalar vardır.</a:t>
            </a:r>
          </a:p>
        </p:txBody>
      </p:sp>
      <p:sp>
        <p:nvSpPr>
          <p:cNvPr id="2" name="1 Başlık"/>
          <p:cNvSpPr>
            <a:spLocks noGrp="1"/>
          </p:cNvSpPr>
          <p:nvPr>
            <p:ph type="title"/>
          </p:nvPr>
        </p:nvSpPr>
        <p:spPr>
          <a:xfrm>
            <a:off x="1412594" y="310096"/>
            <a:ext cx="9404723" cy="911139"/>
          </a:xfrm>
          <a:solidFill>
            <a:srgbClr val="FFFF00"/>
          </a:solidFill>
        </p:spPr>
        <p:txBody>
          <a:bodyPr/>
          <a:lstStyle/>
          <a:p>
            <a:pPr algn="ctr"/>
            <a:r>
              <a:rPr lang="tr-TR" sz="3200" b="1" dirty="0" smtClean="0">
                <a:latin typeface="Times New Roman" panose="02020603050405020304" pitchFamily="18" charset="0"/>
                <a:cs typeface="Times New Roman" panose="02020603050405020304" pitchFamily="18" charset="0"/>
              </a:rPr>
              <a:t>ERKEN ERGENLİK</a:t>
            </a:r>
            <a:endParaRPr lang="tr-TR" sz="32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7473" y="762000"/>
            <a:ext cx="10515600" cy="4890655"/>
          </a:xfrm>
        </p:spPr>
        <p:txBody>
          <a:bodyPr>
            <a:normAutofit/>
          </a:bodyPr>
          <a:lstStyle/>
          <a:p>
            <a:endParaRPr lang="tr-TR" dirty="0"/>
          </a:p>
          <a:p>
            <a:endParaRPr lang="tr-TR" dirty="0"/>
          </a:p>
          <a:p>
            <a:r>
              <a:rPr lang="tr-TR" sz="2400" dirty="0">
                <a:latin typeface="Times New Roman" panose="02020603050405020304" pitchFamily="18" charset="0"/>
                <a:cs typeface="Times New Roman" panose="02020603050405020304" pitchFamily="18" charset="0"/>
              </a:rPr>
              <a:t>Duygularınızı gizlemeye </a:t>
            </a:r>
            <a:r>
              <a:rPr lang="tr-TR" sz="2400" dirty="0" smtClean="0">
                <a:latin typeface="Times New Roman" panose="02020603050405020304" pitchFamily="18" charset="0"/>
                <a:cs typeface="Times New Roman" panose="02020603050405020304" pitchFamily="18" charset="0"/>
              </a:rPr>
              <a:t>çalışmayın.</a:t>
            </a:r>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pPr algn="r"/>
            <a:endParaRPr lang="tr-TR" sz="2400" dirty="0">
              <a:latin typeface="Times New Roman" panose="02020603050405020304" pitchFamily="18" charset="0"/>
              <a:cs typeface="Times New Roman" panose="02020603050405020304" pitchFamily="18" charset="0"/>
            </a:endParaRPr>
          </a:p>
          <a:p>
            <a:pPr algn="r"/>
            <a:endParaRPr lang="tr-TR" sz="2400" dirty="0">
              <a:latin typeface="Times New Roman" panose="02020603050405020304" pitchFamily="18" charset="0"/>
              <a:cs typeface="Times New Roman" panose="02020603050405020304" pitchFamily="18" charset="0"/>
            </a:endParaRPr>
          </a:p>
          <a:p>
            <a:pPr algn="r"/>
            <a:endParaRPr lang="tr-TR" sz="2400" dirty="0">
              <a:latin typeface="Times New Roman" panose="02020603050405020304" pitchFamily="18" charset="0"/>
              <a:cs typeface="Times New Roman" panose="02020603050405020304" pitchFamily="18" charset="0"/>
            </a:endParaRPr>
          </a:p>
          <a:p>
            <a:pPr marL="0" indent="0" algn="ctr">
              <a:buNone/>
            </a:pPr>
            <a:endParaRPr lang="tr-TR" sz="2400" dirty="0">
              <a:latin typeface="Times New Roman" panose="02020603050405020304" pitchFamily="18" charset="0"/>
              <a:cs typeface="Times New Roman" panose="02020603050405020304" pitchFamily="18" charset="0"/>
            </a:endParaRPr>
          </a:p>
          <a:p>
            <a:pPr algn="ctr"/>
            <a:r>
              <a:rPr lang="tr-TR" sz="2400" dirty="0">
                <a:latin typeface="Times New Roman" panose="02020603050405020304" pitchFamily="18" charset="0"/>
                <a:cs typeface="Times New Roman" panose="02020603050405020304" pitchFamily="18" charset="0"/>
              </a:rPr>
              <a:t>Empatik, sabırlı ve kabul edici </a:t>
            </a:r>
            <a:r>
              <a:rPr lang="tr-TR" sz="2400" dirty="0" smtClean="0">
                <a:latin typeface="Times New Roman" panose="02020603050405020304" pitchFamily="18" charset="0"/>
                <a:cs typeface="Times New Roman" panose="02020603050405020304" pitchFamily="18" charset="0"/>
              </a:rPr>
              <a:t>olun.</a:t>
            </a:r>
            <a:endParaRPr lang="tr-TR" sz="2400" dirty="0">
              <a:latin typeface="Times New Roman" panose="02020603050405020304" pitchFamily="18" charset="0"/>
              <a:cs typeface="Times New Roman" panose="02020603050405020304" pitchFamily="18" charset="0"/>
            </a:endParaRPr>
          </a:p>
          <a:p>
            <a:pPr algn="ctr"/>
            <a:endParaRPr lang="tr-TR" sz="24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80945" y="1801090"/>
            <a:ext cx="3025055" cy="3025055"/>
          </a:xfrm>
          <a:prstGeom prst="rect">
            <a:avLst/>
          </a:prstGeom>
        </p:spPr>
      </p:pic>
    </p:spTree>
    <p:extLst>
      <p:ext uri="{BB962C8B-B14F-4D97-AF65-F5344CB8AC3E}">
        <p14:creationId xmlns:p14="http://schemas.microsoft.com/office/powerpoint/2010/main" xmlns="" val="7194314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8818" y="980497"/>
            <a:ext cx="10515600" cy="4976957"/>
          </a:xfrm>
        </p:spPr>
        <p:txBody>
          <a:bodyPr>
            <a:normAutofit/>
          </a:bodyPr>
          <a:lstStyle/>
          <a:p>
            <a:r>
              <a:rPr lang="tr-TR" sz="2400" dirty="0">
                <a:latin typeface="Times New Roman" panose="02020603050405020304" pitchFamily="18" charset="0"/>
                <a:cs typeface="Times New Roman" panose="02020603050405020304" pitchFamily="18" charset="0"/>
              </a:rPr>
              <a:t>Dikkatli dinleyin ve dinlediğinizi davranışlarınızla belli </a:t>
            </a:r>
            <a:r>
              <a:rPr lang="tr-TR" sz="2400" dirty="0" smtClean="0">
                <a:latin typeface="Times New Roman" panose="02020603050405020304" pitchFamily="18" charset="0"/>
                <a:cs typeface="Times New Roman" panose="02020603050405020304" pitchFamily="18" charset="0"/>
              </a:rPr>
              <a:t>edin.</a:t>
            </a:r>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pPr marL="0" indent="0" algn="r">
              <a:buNone/>
            </a:pPr>
            <a:endParaRPr lang="tr-TR" sz="2400" dirty="0">
              <a:latin typeface="Times New Roman" panose="02020603050405020304" pitchFamily="18" charset="0"/>
              <a:cs typeface="Times New Roman" panose="02020603050405020304" pitchFamily="18" charset="0"/>
            </a:endParaRPr>
          </a:p>
          <a:p>
            <a:pPr marL="0" indent="0" algn="r">
              <a:buNone/>
            </a:pPr>
            <a:endParaRPr lang="tr-TR" sz="2400" dirty="0">
              <a:latin typeface="Times New Roman" panose="02020603050405020304" pitchFamily="18" charset="0"/>
              <a:cs typeface="Times New Roman" panose="02020603050405020304" pitchFamily="18" charset="0"/>
            </a:endParaRPr>
          </a:p>
          <a:p>
            <a:pPr algn="r"/>
            <a:r>
              <a:rPr lang="tr-TR" sz="2400"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a:p>
            <a:pPr algn="ctr"/>
            <a:endParaRPr lang="tr-TR" sz="2400" dirty="0">
              <a:latin typeface="Times New Roman" panose="02020603050405020304" pitchFamily="18" charset="0"/>
              <a:cs typeface="Times New Roman" panose="02020603050405020304" pitchFamily="18" charset="0"/>
            </a:endParaRPr>
          </a:p>
          <a:p>
            <a:pPr algn="ctr"/>
            <a:endParaRPr lang="tr-TR" sz="2400" dirty="0">
              <a:latin typeface="Times New Roman" panose="02020603050405020304" pitchFamily="18" charset="0"/>
              <a:cs typeface="Times New Roman" panose="02020603050405020304" pitchFamily="18" charset="0"/>
            </a:endParaRPr>
          </a:p>
          <a:p>
            <a:pPr marL="0" indent="0">
              <a:buNone/>
            </a:pPr>
            <a:endParaRPr lang="tr-TR" sz="2400" dirty="0">
              <a:latin typeface="Times New Roman" panose="02020603050405020304" pitchFamily="18" charset="0"/>
              <a:cs typeface="Times New Roman" panose="02020603050405020304" pitchFamily="18" charset="0"/>
            </a:endParaRPr>
          </a:p>
          <a:p>
            <a:pPr algn="r"/>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r>
              <a:rPr lang="tr-TR" sz="2400" dirty="0">
                <a:latin typeface="Times New Roman" panose="02020603050405020304" pitchFamily="18" charset="0"/>
                <a:cs typeface="Times New Roman" panose="02020603050405020304" pitchFamily="18" charset="0"/>
              </a:rPr>
              <a:t>Daha iyi anlamak için sorular </a:t>
            </a:r>
            <a:r>
              <a:rPr lang="tr-TR" sz="2400" dirty="0" smtClean="0">
                <a:latin typeface="Times New Roman" panose="02020603050405020304" pitchFamily="18" charset="0"/>
                <a:cs typeface="Times New Roman" panose="02020603050405020304" pitchFamily="18" charset="0"/>
              </a:rPr>
              <a:t>sorun.</a:t>
            </a:r>
            <a:endParaRPr lang="tr-TR" sz="2400" dirty="0">
              <a:latin typeface="Times New Roman" panose="02020603050405020304" pitchFamily="18" charset="0"/>
              <a:cs typeface="Times New Roman" panose="02020603050405020304" pitchFamily="18" charset="0"/>
            </a:endParaRPr>
          </a:p>
          <a:p>
            <a:endParaRPr lang="tr-TR" dirty="0"/>
          </a:p>
          <a:p>
            <a:endParaRPr lang="tr-TR" dirty="0"/>
          </a:p>
          <a:p>
            <a:endParaRPr lang="tr-TR" dirty="0"/>
          </a:p>
          <a:p>
            <a:endParaRPr lang="tr-TR" dirty="0"/>
          </a:p>
          <a:p>
            <a:endParaRPr lang="tr-TR" dirty="0"/>
          </a:p>
          <a:p>
            <a:endParaRPr lang="tr-TR" dirty="0"/>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57192" y="1724303"/>
            <a:ext cx="4031673" cy="2640930"/>
          </a:xfrm>
          <a:prstGeom prst="rect">
            <a:avLst/>
          </a:prstGeom>
        </p:spPr>
      </p:pic>
    </p:spTree>
    <p:extLst>
      <p:ext uri="{BB962C8B-B14F-4D97-AF65-F5344CB8AC3E}">
        <p14:creationId xmlns:p14="http://schemas.microsoft.com/office/powerpoint/2010/main" xmlns="" val="3432110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41219" y="1274619"/>
            <a:ext cx="10515600" cy="5084618"/>
          </a:xfrm>
        </p:spPr>
        <p:txBody>
          <a:bodyPr>
            <a:normAutofit/>
          </a:bodyPr>
          <a:lstStyle/>
          <a:p>
            <a:r>
              <a:rPr lang="tr-TR" sz="2400" dirty="0">
                <a:latin typeface="Times New Roman" panose="02020603050405020304" pitchFamily="18" charset="0"/>
                <a:cs typeface="Times New Roman" panose="02020603050405020304" pitchFamily="18" charset="0"/>
              </a:rPr>
              <a:t>Yeri ve zamanı uygun olduğunda şaka yapın ve gülümseyin</a:t>
            </a: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endParaRPr lang="tr-TR" sz="2400" dirty="0">
              <a:latin typeface="Times New Roman" panose="02020603050405020304" pitchFamily="18" charset="0"/>
              <a:cs typeface="Times New Roman" panose="02020603050405020304" pitchFamily="18" charset="0"/>
            </a:endParaRPr>
          </a:p>
          <a:p>
            <a:pPr algn="r"/>
            <a:endParaRPr lang="tr-TR" sz="2400" dirty="0">
              <a:latin typeface="Times New Roman" panose="02020603050405020304" pitchFamily="18" charset="0"/>
              <a:cs typeface="Times New Roman" panose="02020603050405020304" pitchFamily="18" charset="0"/>
            </a:endParaRPr>
          </a:p>
          <a:p>
            <a:pPr algn="r"/>
            <a:endParaRPr lang="tr-TR" sz="2400" dirty="0">
              <a:latin typeface="Times New Roman" panose="02020603050405020304" pitchFamily="18" charset="0"/>
              <a:cs typeface="Times New Roman" panose="02020603050405020304" pitchFamily="18" charset="0"/>
            </a:endParaRPr>
          </a:p>
          <a:p>
            <a:pPr algn="r"/>
            <a:endParaRPr lang="tr-TR" sz="2400" dirty="0">
              <a:latin typeface="Times New Roman" panose="02020603050405020304" pitchFamily="18" charset="0"/>
              <a:cs typeface="Times New Roman" panose="02020603050405020304" pitchFamily="18" charset="0"/>
            </a:endParaRPr>
          </a:p>
          <a:p>
            <a:pPr algn="r"/>
            <a:endParaRPr lang="tr-TR" sz="2400" dirty="0">
              <a:latin typeface="Times New Roman" panose="02020603050405020304" pitchFamily="18" charset="0"/>
              <a:cs typeface="Times New Roman" panose="02020603050405020304" pitchFamily="18" charset="0"/>
            </a:endParaRPr>
          </a:p>
          <a:p>
            <a:pPr algn="r"/>
            <a:endParaRPr lang="tr-TR" sz="2400" dirty="0">
              <a:latin typeface="Times New Roman" panose="02020603050405020304" pitchFamily="18" charset="0"/>
              <a:cs typeface="Times New Roman" panose="02020603050405020304" pitchFamily="18" charset="0"/>
            </a:endParaRPr>
          </a:p>
          <a:p>
            <a:pPr algn="r"/>
            <a:r>
              <a:rPr lang="tr-TR" sz="2400" dirty="0">
                <a:latin typeface="Times New Roman" panose="02020603050405020304" pitchFamily="18" charset="0"/>
                <a:cs typeface="Times New Roman" panose="02020603050405020304" pitchFamily="18" charset="0"/>
              </a:rPr>
              <a:t>Çocukla yüz yüze konuşun gerekirse eğilin</a:t>
            </a:r>
          </a:p>
          <a:p>
            <a:endParaRPr lang="tr-TR" dirty="0"/>
          </a:p>
          <a:p>
            <a:endParaRPr lang="tr-TR" dirty="0"/>
          </a:p>
          <a:p>
            <a:endParaRPr lang="tr-TR" dirty="0"/>
          </a:p>
          <a:p>
            <a:endParaRPr lang="tr-TR" dirty="0"/>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525341" y="2609904"/>
            <a:ext cx="3942260" cy="2187234"/>
          </a:xfrm>
          <a:prstGeom prst="rect">
            <a:avLst/>
          </a:prstGeom>
        </p:spPr>
      </p:pic>
    </p:spTree>
    <p:extLst>
      <p:ext uri="{BB962C8B-B14F-4D97-AF65-F5344CB8AC3E}">
        <p14:creationId xmlns:p14="http://schemas.microsoft.com/office/powerpoint/2010/main" xmlns="" val="33892613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buNone/>
            </a:pPr>
            <a:r>
              <a:rPr lang="tr-TR" sz="2400" dirty="0">
                <a:latin typeface="Times New Roman" panose="02020603050405020304" pitchFamily="18" charset="0"/>
                <a:cs typeface="Times New Roman" panose="02020603050405020304" pitchFamily="18" charset="0"/>
              </a:rPr>
              <a:t>1. EMRETME, YÖNETME</a:t>
            </a:r>
          </a:p>
          <a:p>
            <a:r>
              <a:rPr lang="tr-TR" sz="2400" dirty="0">
                <a:solidFill>
                  <a:srgbClr val="FF0000"/>
                </a:solidFill>
                <a:latin typeface="Times New Roman" panose="02020603050405020304" pitchFamily="18" charset="0"/>
                <a:cs typeface="Times New Roman" panose="02020603050405020304" pitchFamily="18" charset="0"/>
              </a:rPr>
              <a:t>“ Git çabuk terliklerimi getir”</a:t>
            </a:r>
          </a:p>
          <a:p>
            <a:pPr>
              <a:buNone/>
            </a:pPr>
            <a:r>
              <a:rPr lang="tr-TR" sz="2400" dirty="0">
                <a:latin typeface="Times New Roman" panose="02020603050405020304" pitchFamily="18" charset="0"/>
                <a:cs typeface="Times New Roman" panose="02020603050405020304" pitchFamily="18" charset="0"/>
              </a:rPr>
              <a:t>2. UYARMA, TEHDİT ETME (GÖZDAĞI VERME) </a:t>
            </a:r>
          </a:p>
          <a:p>
            <a:r>
              <a:rPr lang="tr-TR" sz="2400" dirty="0">
                <a:solidFill>
                  <a:srgbClr val="FF0000"/>
                </a:solidFill>
                <a:latin typeface="Times New Roman" panose="02020603050405020304" pitchFamily="18" charset="0"/>
                <a:cs typeface="Times New Roman" panose="02020603050405020304" pitchFamily="18" charset="0"/>
              </a:rPr>
              <a:t>“Bu yıl da başarısız olursan seni okuldan alacağız”</a:t>
            </a:r>
          </a:p>
          <a:p>
            <a:r>
              <a:rPr lang="tr-TR" sz="2400" dirty="0">
                <a:latin typeface="Times New Roman" panose="02020603050405020304" pitchFamily="18" charset="0"/>
                <a:cs typeface="Times New Roman" panose="02020603050405020304" pitchFamily="18" charset="0"/>
              </a:rPr>
              <a:t>3.AHLAK DERSİ VERME</a:t>
            </a:r>
          </a:p>
          <a:p>
            <a:pPr>
              <a:buNone/>
            </a:pPr>
            <a:r>
              <a:rPr lang="tr-TR" sz="2400" dirty="0">
                <a:solidFill>
                  <a:srgbClr val="FF0000"/>
                </a:solidFill>
                <a:latin typeface="Times New Roman" panose="02020603050405020304" pitchFamily="18" charset="0"/>
                <a:cs typeface="Times New Roman" panose="02020603050405020304" pitchFamily="18" charset="0"/>
              </a:rPr>
              <a:t>“Okumak herkese nasip olmaz kıymetini bil”</a:t>
            </a:r>
          </a:p>
          <a:p>
            <a:r>
              <a:rPr lang="tr-TR" sz="2400" dirty="0">
                <a:latin typeface="Times New Roman" panose="02020603050405020304" pitchFamily="18" charset="0"/>
                <a:cs typeface="Times New Roman" panose="02020603050405020304" pitchFamily="18" charset="0"/>
              </a:rPr>
              <a:t>4.NUTUK ÇEKME, ÖĞRETME</a:t>
            </a:r>
          </a:p>
          <a:p>
            <a:pPr>
              <a:buNone/>
            </a:pPr>
            <a:r>
              <a:rPr lang="tr-TR" sz="2400" dirty="0">
                <a:solidFill>
                  <a:srgbClr val="FF0000"/>
                </a:solidFill>
                <a:latin typeface="Times New Roman" panose="02020603050405020304" pitchFamily="18" charset="0"/>
                <a:cs typeface="Times New Roman" panose="02020603050405020304" pitchFamily="18" charset="0"/>
              </a:rPr>
              <a:t>“Üniversite mezunu lise mezunundan daha fazla para kazanır”</a:t>
            </a:r>
          </a:p>
        </p:txBody>
      </p:sp>
      <p:sp>
        <p:nvSpPr>
          <p:cNvPr id="2" name="Unvan 1"/>
          <p:cNvSpPr>
            <a:spLocks noGrp="1"/>
          </p:cNvSpPr>
          <p:nvPr>
            <p:ph type="title"/>
          </p:nvPr>
        </p:nvSpPr>
        <p:spPr>
          <a:xfrm>
            <a:off x="1667434" y="564776"/>
            <a:ext cx="8665787" cy="699248"/>
          </a:xfrm>
          <a:solidFill>
            <a:srgbClr val="FFFF00"/>
          </a:solidFill>
        </p:spPr>
        <p:txBody>
          <a:bodyPr/>
          <a:lstStyle/>
          <a:p>
            <a:pPr algn="ctr"/>
            <a:r>
              <a:rPr lang="tr-TR" sz="3200" b="1" dirty="0">
                <a:latin typeface="Times New Roman" panose="02020603050405020304" pitchFamily="18" charset="0"/>
                <a:cs typeface="Times New Roman" panose="02020603050405020304" pitchFamily="18" charset="0"/>
              </a:rPr>
              <a:t>İLETİŞİM ENGELLERİ</a:t>
            </a:r>
          </a:p>
        </p:txBody>
      </p:sp>
      <p:sp>
        <p:nvSpPr>
          <p:cNvPr id="6" name="Metin kutusu 5"/>
          <p:cNvSpPr txBox="1"/>
          <p:nvPr/>
        </p:nvSpPr>
        <p:spPr>
          <a:xfrm>
            <a:off x="5417127" y="1427018"/>
            <a:ext cx="3588328" cy="625900"/>
          </a:xfrm>
          <a:prstGeom prst="rect">
            <a:avLst/>
          </a:prstGeom>
          <a:noFill/>
        </p:spPr>
        <p:txBody>
          <a:bodyPr wrap="square" rtlCol="0">
            <a:spAutoFit/>
          </a:bodyPr>
          <a:lstStyle/>
          <a:p>
            <a:endParaRPr lang="tr-TR" dirty="0"/>
          </a:p>
        </p:txBody>
      </p:sp>
    </p:spTree>
    <p:extLst>
      <p:ext uri="{BB962C8B-B14F-4D97-AF65-F5344CB8AC3E}">
        <p14:creationId xmlns:p14="http://schemas.microsoft.com/office/powerpoint/2010/main" xmlns="" val="23243455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108364"/>
            <a:ext cx="10515600" cy="5068599"/>
          </a:xfrm>
        </p:spPr>
        <p:txBody>
          <a:bodyPr>
            <a:normAutofit/>
          </a:bodyPr>
          <a:lstStyle/>
          <a:p>
            <a:pPr>
              <a:buNone/>
            </a:pPr>
            <a:r>
              <a:rPr lang="tr-TR" sz="2400" b="1" dirty="0">
                <a:latin typeface="Times New Roman" panose="02020603050405020304" pitchFamily="18" charset="0"/>
                <a:cs typeface="Times New Roman" panose="02020603050405020304" pitchFamily="18" charset="0"/>
              </a:rPr>
              <a:t>5.YARGILAMA, ELEŞTİRME, SUÇLAMA</a:t>
            </a:r>
          </a:p>
          <a:p>
            <a:r>
              <a:rPr lang="tr-TR" sz="2400" dirty="0">
                <a:solidFill>
                  <a:srgbClr val="FF0000"/>
                </a:solidFill>
                <a:latin typeface="Times New Roman" panose="02020603050405020304" pitchFamily="18" charset="0"/>
                <a:cs typeface="Times New Roman" panose="02020603050405020304" pitchFamily="18" charset="0"/>
              </a:rPr>
              <a:t>“İleri görüşlü değilsin. Düşüncelerin henüz yeterince olgunlaşmamış”</a:t>
            </a:r>
          </a:p>
          <a:p>
            <a:pPr>
              <a:buNone/>
            </a:pPr>
            <a:r>
              <a:rPr lang="tr-TR" sz="2400" b="1" dirty="0">
                <a:latin typeface="Times New Roman" panose="02020603050405020304" pitchFamily="18" charset="0"/>
                <a:cs typeface="Times New Roman" panose="02020603050405020304" pitchFamily="18" charset="0"/>
              </a:rPr>
              <a:t>6.AD TAKMA, ALAY ETME</a:t>
            </a:r>
          </a:p>
          <a:p>
            <a:r>
              <a:rPr lang="tr-TR" sz="2400" dirty="0">
                <a:solidFill>
                  <a:srgbClr val="FF0000"/>
                </a:solidFill>
                <a:latin typeface="Times New Roman" panose="02020603050405020304" pitchFamily="18" charset="0"/>
                <a:cs typeface="Times New Roman" panose="02020603050405020304" pitchFamily="18" charset="0"/>
              </a:rPr>
              <a:t>“Hippi gibi konuşuyorsun”</a:t>
            </a:r>
          </a:p>
          <a:p>
            <a:pPr>
              <a:buNone/>
            </a:pPr>
            <a:r>
              <a:rPr lang="tr-TR" sz="2400" dirty="0">
                <a:latin typeface="Times New Roman" panose="02020603050405020304" pitchFamily="18" charset="0"/>
                <a:cs typeface="Times New Roman" panose="02020603050405020304" pitchFamily="18" charset="0"/>
              </a:rPr>
              <a:t>7.YORUMLAMA, ANALİZ ETME</a:t>
            </a:r>
          </a:p>
          <a:p>
            <a:r>
              <a:rPr lang="tr-TR" sz="2400" dirty="0">
                <a:solidFill>
                  <a:srgbClr val="FF0000"/>
                </a:solidFill>
                <a:latin typeface="Times New Roman" panose="02020603050405020304" pitchFamily="18" charset="0"/>
                <a:cs typeface="Times New Roman" panose="02020603050405020304" pitchFamily="18" charset="0"/>
              </a:rPr>
              <a:t>“Çaba göstermediğin için okuldan hoşlanmıyorsun”</a:t>
            </a:r>
          </a:p>
          <a:p>
            <a:pPr>
              <a:buNone/>
            </a:pPr>
            <a:r>
              <a:rPr lang="tr-TR" sz="2400" b="1" dirty="0">
                <a:latin typeface="Times New Roman" panose="02020603050405020304" pitchFamily="18" charset="0"/>
                <a:cs typeface="Times New Roman" panose="02020603050405020304" pitchFamily="18" charset="0"/>
              </a:rPr>
              <a:t>8.SINAMA, SORU SORMA, SORGULAMA</a:t>
            </a:r>
          </a:p>
          <a:p>
            <a:r>
              <a:rPr lang="tr-TR" sz="2400" dirty="0" smtClean="0">
                <a:solidFill>
                  <a:srgbClr val="FF0000"/>
                </a:solidFill>
                <a:latin typeface="Times New Roman" panose="02020603050405020304" pitchFamily="18" charset="0"/>
                <a:cs typeface="Times New Roman" panose="02020603050405020304" pitchFamily="18" charset="0"/>
              </a:rPr>
              <a:t>“Eğitimsiz ne yapacaksın? Nasıl geçineceksin?”</a:t>
            </a:r>
          </a:p>
          <a:p>
            <a:pPr>
              <a:buNone/>
            </a:pPr>
            <a:r>
              <a:rPr lang="tr-TR" sz="2400" b="1" dirty="0" smtClean="0">
                <a:latin typeface="Times New Roman" panose="02020603050405020304" pitchFamily="18" charset="0"/>
                <a:cs typeface="Times New Roman" panose="02020603050405020304" pitchFamily="18" charset="0"/>
              </a:rPr>
              <a:t>9.KONUYU SAPTIRMA</a:t>
            </a:r>
          </a:p>
          <a:p>
            <a:r>
              <a:rPr lang="tr-TR" sz="2400" dirty="0" smtClean="0">
                <a:solidFill>
                  <a:srgbClr val="FF0000"/>
                </a:solidFill>
                <a:latin typeface="Times New Roman" panose="02020603050405020304" pitchFamily="18" charset="0"/>
                <a:cs typeface="Times New Roman" panose="02020603050405020304" pitchFamily="18" charset="0"/>
              </a:rPr>
              <a:t>“</a:t>
            </a:r>
            <a:r>
              <a:rPr lang="tr-TR" sz="2400" dirty="0">
                <a:solidFill>
                  <a:srgbClr val="FF0000"/>
                </a:solidFill>
                <a:latin typeface="Times New Roman" panose="02020603050405020304" pitchFamily="18" charset="0"/>
                <a:cs typeface="Times New Roman" panose="02020603050405020304" pitchFamily="18" charset="0"/>
              </a:rPr>
              <a:t>Yemekte sorun istemiyorum”</a:t>
            </a:r>
          </a:p>
          <a:p>
            <a:endParaRPr lang="tr-TR" dirty="0"/>
          </a:p>
        </p:txBody>
      </p:sp>
    </p:spTree>
    <p:extLst>
      <p:ext uri="{BB962C8B-B14F-4D97-AF65-F5344CB8AC3E}">
        <p14:creationId xmlns:p14="http://schemas.microsoft.com/office/powerpoint/2010/main" xmlns="" val="4029002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341417"/>
            <a:ext cx="10515600" cy="4350327"/>
          </a:xfrm>
        </p:spPr>
        <p:txBody>
          <a:bodyPr>
            <a:normAutofit/>
          </a:bodyPr>
          <a:lstStyle/>
          <a:p>
            <a:r>
              <a:rPr lang="tr-TR" sz="2400" dirty="0">
                <a:latin typeface="Times New Roman" panose="02020603050405020304" pitchFamily="18" charset="0"/>
                <a:cs typeface="Times New Roman" panose="02020603050405020304" pitchFamily="18" charset="0"/>
              </a:rPr>
              <a:t>1- Korku, kaygı ya da direnç oluşturabilir.</a:t>
            </a:r>
          </a:p>
          <a:p>
            <a:r>
              <a:rPr lang="tr-TR" sz="2400" dirty="0">
                <a:latin typeface="Times New Roman" panose="02020603050405020304" pitchFamily="18" charset="0"/>
                <a:cs typeface="Times New Roman" panose="02020603050405020304" pitchFamily="18" charset="0"/>
              </a:rPr>
              <a:t>2- Anne babaya karşı düşmanca duygular beslemesine yol açabilir.</a:t>
            </a:r>
          </a:p>
          <a:p>
            <a:r>
              <a:rPr lang="tr-TR" sz="2400" dirty="0">
                <a:latin typeface="Times New Roman" panose="02020603050405020304" pitchFamily="18" charset="0"/>
                <a:cs typeface="Times New Roman" panose="02020603050405020304" pitchFamily="18" charset="0"/>
              </a:rPr>
              <a:t>3- Çocukta anlaşılamama duygusu oluşabilir.</a:t>
            </a:r>
          </a:p>
          <a:p>
            <a:r>
              <a:rPr lang="tr-TR" sz="2400" dirty="0">
                <a:latin typeface="Times New Roman" panose="02020603050405020304" pitchFamily="18" charset="0"/>
                <a:cs typeface="Times New Roman" panose="02020603050405020304" pitchFamily="18" charset="0"/>
              </a:rPr>
              <a:t>4- Kendisini savunmasına yol açabilir.</a:t>
            </a:r>
          </a:p>
          <a:p>
            <a:r>
              <a:rPr lang="tr-TR" sz="2400" dirty="0">
                <a:latin typeface="Times New Roman" panose="02020603050405020304" pitchFamily="18" charset="0"/>
                <a:cs typeface="Times New Roman" panose="02020603050405020304" pitchFamily="18" charset="0"/>
              </a:rPr>
              <a:t>5- Çocukta kendi sorunlarını çözmede yetersiz olduğu düşüncesine yol açabilir.</a:t>
            </a:r>
          </a:p>
          <a:p>
            <a:r>
              <a:rPr lang="tr-TR" sz="2400" dirty="0">
                <a:latin typeface="Times New Roman" panose="02020603050405020304" pitchFamily="18" charset="0"/>
                <a:cs typeface="Times New Roman" panose="02020603050405020304" pitchFamily="18" charset="0"/>
              </a:rPr>
              <a:t>6- Bağımlılık yaratabilir.</a:t>
            </a:r>
          </a:p>
          <a:p>
            <a:r>
              <a:rPr lang="tr-TR" sz="2400" dirty="0">
                <a:latin typeface="Times New Roman" panose="02020603050405020304" pitchFamily="18" charset="0"/>
                <a:cs typeface="Times New Roman" panose="02020603050405020304" pitchFamily="18" charset="0"/>
              </a:rPr>
              <a:t>7- </a:t>
            </a:r>
            <a:r>
              <a:rPr lang="tr-TR" sz="2400" dirty="0" smtClean="0">
                <a:latin typeface="Times New Roman" panose="02020603050405020304" pitchFamily="18" charset="0"/>
                <a:cs typeface="Times New Roman" panose="02020603050405020304" pitchFamily="18" charset="0"/>
              </a:rPr>
              <a:t>Çocuk, </a:t>
            </a:r>
            <a:r>
              <a:rPr lang="tr-TR" sz="2400" dirty="0">
                <a:latin typeface="Times New Roman" panose="02020603050405020304" pitchFamily="18" charset="0"/>
                <a:cs typeface="Times New Roman" panose="02020603050405020304" pitchFamily="18" charset="0"/>
              </a:rPr>
              <a:t>kendisine güvenilmediğini düşünebilir.</a:t>
            </a:r>
          </a:p>
          <a:p>
            <a:endParaRPr lang="tr-TR" dirty="0">
              <a:latin typeface="Arial" panose="020B0604020202020204" pitchFamily="34" charset="0"/>
              <a:cs typeface="Arial" panose="020B0604020202020204" pitchFamily="34" charset="0"/>
            </a:endParaRPr>
          </a:p>
        </p:txBody>
      </p:sp>
      <p:sp>
        <p:nvSpPr>
          <p:cNvPr id="2" name="Unvan 1"/>
          <p:cNvSpPr>
            <a:spLocks noGrp="1"/>
          </p:cNvSpPr>
          <p:nvPr>
            <p:ph type="title"/>
          </p:nvPr>
        </p:nvSpPr>
        <p:spPr>
          <a:xfrm>
            <a:off x="1396701" y="790117"/>
            <a:ext cx="9404723" cy="1049684"/>
          </a:xfrm>
          <a:solidFill>
            <a:srgbClr val="FFFF00"/>
          </a:solidFill>
        </p:spPr>
        <p:txBody>
          <a:bodyPr>
            <a:normAutofit fontScale="90000"/>
          </a:bodyPr>
          <a:lstStyle/>
          <a:p>
            <a:pPr algn="ct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dirty="0" smtClean="0">
                <a:latin typeface="Times New Roman" panose="02020603050405020304" pitchFamily="18" charset="0"/>
                <a:cs typeface="Times New Roman" panose="02020603050405020304" pitchFamily="18" charset="0"/>
              </a:rPr>
              <a:t/>
            </a:r>
            <a:br>
              <a:rPr lang="tr-TR" sz="3200"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İLETİŞİM ENGELLERİNİN ÇOCUK ÜZERİNDEKİ OLUMSUZ ETKİLERİ </a:t>
            </a:r>
            <a:br>
              <a:rPr lang="tr-TR" sz="3200" b="1" dirty="0" smtClean="0">
                <a:latin typeface="Times New Roman" panose="02020603050405020304" pitchFamily="18" charset="0"/>
                <a:cs typeface="Times New Roman" panose="02020603050405020304" pitchFamily="18" charset="0"/>
              </a:rPr>
            </a:b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endParaRPr lang="tr-TR"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7724432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94841" y="2669461"/>
            <a:ext cx="10515600" cy="1325563"/>
          </a:xfrm>
          <a:solidFill>
            <a:srgbClr val="FFFF00"/>
          </a:solidFill>
        </p:spPr>
        <p:txBody>
          <a:bodyPr/>
          <a:lstStyle/>
          <a:p>
            <a:pPr algn="ctr"/>
            <a:r>
              <a:rPr lang="tr-TR" sz="3200" b="1" dirty="0">
                <a:effectLst/>
                <a:latin typeface="Times New Roman" panose="02020603050405020304" pitchFamily="18" charset="0"/>
                <a:cs typeface="Times New Roman" panose="02020603050405020304" pitchFamily="18" charset="0"/>
              </a:rPr>
              <a:t>ÇOCUKLA İYİ İLETİŞİM KURABİLMEK İÇİN…</a:t>
            </a:r>
          </a:p>
        </p:txBody>
      </p:sp>
    </p:spTree>
    <p:extLst>
      <p:ext uri="{BB962C8B-B14F-4D97-AF65-F5344CB8AC3E}">
        <p14:creationId xmlns:p14="http://schemas.microsoft.com/office/powerpoint/2010/main" xmlns="" val="40813602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4599" y="1200531"/>
            <a:ext cx="6983506" cy="4525963"/>
          </a:xfrm>
          <a:solidFill>
            <a:srgbClr val="FFFF00"/>
          </a:solidFill>
        </p:spPr>
        <p:txBody>
          <a:bodyPr/>
          <a:lstStyle/>
          <a:p>
            <a:pPr algn="just"/>
            <a:r>
              <a:rPr lang="tr-TR" b="1" dirty="0" smtClean="0">
                <a:latin typeface="Times New Roman" pitchFamily="18" charset="0"/>
                <a:cs typeface="Times New Roman" pitchFamily="18" charset="0"/>
              </a:rPr>
              <a:t>Çocuğunuza zaman aymalısınız, onunla birlikte zaman geçirmelisiniz</a:t>
            </a:r>
            <a:r>
              <a:rPr lang="tr-TR" dirty="0" smtClean="0"/>
              <a:t>.</a:t>
            </a:r>
            <a:endParaRPr lang="tr-TR" sz="2400"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866529" y="3980330"/>
            <a:ext cx="2482001" cy="1746164"/>
          </a:xfrm>
          <a:prstGeom prst="rect">
            <a:avLst/>
          </a:prstGeom>
        </p:spPr>
      </p:pic>
    </p:spTree>
    <p:extLst>
      <p:ext uri="{BB962C8B-B14F-4D97-AF65-F5344CB8AC3E}">
        <p14:creationId xmlns:p14="http://schemas.microsoft.com/office/powerpoint/2010/main" xmlns="" val="31906041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11188" y="1481329"/>
            <a:ext cx="7866530" cy="3641999"/>
          </a:xfrm>
          <a:solidFill>
            <a:srgbClr val="FFFF00"/>
          </a:solidFill>
        </p:spPr>
        <p:txBody>
          <a:bodyPr/>
          <a:lstStyle/>
          <a:p>
            <a:pPr algn="just"/>
            <a:r>
              <a:rPr lang="tr-TR" sz="2400" b="1" dirty="0" smtClean="0">
                <a:latin typeface="Times New Roman" panose="02020603050405020304" pitchFamily="18" charset="0"/>
                <a:cs typeface="Times New Roman" panose="02020603050405020304" pitchFamily="18" charset="0"/>
              </a:rPr>
              <a:t>Çocuğunuza  sadece ana- baba gibi değil aynı zamanda arkadaşça yaklaşmalısınız.</a:t>
            </a:r>
          </a:p>
          <a:p>
            <a:endParaRPr lang="tr-TR"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37093" y="3536576"/>
            <a:ext cx="2468743" cy="1603460"/>
          </a:xfrm>
          <a:prstGeom prst="rect">
            <a:avLst/>
          </a:prstGeom>
        </p:spPr>
      </p:pic>
    </p:spTree>
    <p:extLst>
      <p:ext uri="{BB962C8B-B14F-4D97-AF65-F5344CB8AC3E}">
        <p14:creationId xmlns:p14="http://schemas.microsoft.com/office/powerpoint/2010/main" xmlns="" val="21109441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622176" y="1373753"/>
            <a:ext cx="6911790" cy="4072306"/>
          </a:xfrm>
          <a:solidFill>
            <a:srgbClr val="FFFF00"/>
          </a:solidFill>
        </p:spPr>
        <p:txBody>
          <a:bodyPr/>
          <a:lstStyle/>
          <a:p>
            <a:pPr algn="just"/>
            <a:r>
              <a:rPr lang="tr-TR" sz="2400" b="1" dirty="0" smtClean="0">
                <a:latin typeface="Times New Roman" panose="02020603050405020304" pitchFamily="18" charset="0"/>
                <a:cs typeface="Times New Roman" panose="02020603050405020304" pitchFamily="18" charset="0"/>
              </a:rPr>
              <a:t>Çocuğunuzu dinleyin,ona </a:t>
            </a:r>
            <a:r>
              <a:rPr lang="nn-NO" sz="2400" b="1" dirty="0" smtClean="0">
                <a:latin typeface="Times New Roman" panose="02020603050405020304" pitchFamily="18" charset="0"/>
                <a:cs typeface="Times New Roman" panose="02020603050405020304" pitchFamily="18" charset="0"/>
              </a:rPr>
              <a:t>asla hakaret</a:t>
            </a:r>
            <a:r>
              <a:rPr lang="tr-TR" sz="2400" b="1" dirty="0" smtClean="0">
                <a:latin typeface="Times New Roman" panose="02020603050405020304" pitchFamily="18" charset="0"/>
                <a:cs typeface="Times New Roman" panose="02020603050405020304" pitchFamily="18" charset="0"/>
              </a:rPr>
              <a:t> etmemelisiniz.</a:t>
            </a:r>
            <a:endParaRPr lang="tr-TR" dirty="0"/>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17658" y="3119717"/>
            <a:ext cx="2699191" cy="2299447"/>
          </a:xfrm>
          <a:prstGeom prst="rect">
            <a:avLst/>
          </a:prstGeom>
        </p:spPr>
      </p:pic>
    </p:spTree>
    <p:extLst>
      <p:ext uri="{BB962C8B-B14F-4D97-AF65-F5344CB8AC3E}">
        <p14:creationId xmlns:p14="http://schemas.microsoft.com/office/powerpoint/2010/main" xmlns="" val="426608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24753" y="1898187"/>
            <a:ext cx="10972800" cy="4525963"/>
          </a:xfrm>
        </p:spPr>
        <p:txBody>
          <a:bodyPr/>
          <a:lstStyle/>
          <a:p>
            <a:pPr algn="just"/>
            <a:r>
              <a:rPr lang="tr-TR" sz="2400" dirty="0">
                <a:latin typeface="Times New Roman" panose="02020603050405020304" pitchFamily="18" charset="0"/>
                <a:cs typeface="Times New Roman" panose="02020603050405020304" pitchFamily="18" charset="0"/>
              </a:rPr>
              <a:t>Büyümenin çok hızlandığı, ergenlik dönemine ilişkin enerji ve besin ihtiyacının en üst düzeye ulaştığı yaşlardır ve 15 – 18 yaş arasındaki dönemi kapsar. Soyut kavramları </a:t>
            </a:r>
            <a:r>
              <a:rPr lang="tr-TR" sz="2400" dirty="0" smtClean="0">
                <a:latin typeface="Times New Roman" panose="02020603050405020304" pitchFamily="18" charset="0"/>
                <a:cs typeface="Times New Roman" panose="02020603050405020304" pitchFamily="18" charset="0"/>
              </a:rPr>
              <a:t>algılama ve yeteneklerin </a:t>
            </a:r>
            <a:r>
              <a:rPr lang="tr-TR" sz="2400" dirty="0">
                <a:latin typeface="Times New Roman" panose="02020603050405020304" pitchFamily="18" charset="0"/>
                <a:cs typeface="Times New Roman" panose="02020603050405020304" pitchFamily="18" charset="0"/>
              </a:rPr>
              <a:t>arttığı, ancak dürtülerindeki yoğunlaşma sonucu çeşitli sorunlarla baş etmek zorunda kaldıkları dönemdir. Herkes bu dönemde farklı sorunlar yaşar</a:t>
            </a:r>
            <a:r>
              <a:rPr lang="tr-TR" dirty="0"/>
              <a:t>.</a:t>
            </a:r>
          </a:p>
        </p:txBody>
      </p:sp>
      <p:sp>
        <p:nvSpPr>
          <p:cNvPr id="2" name="1 Başlık"/>
          <p:cNvSpPr>
            <a:spLocks noGrp="1"/>
          </p:cNvSpPr>
          <p:nvPr>
            <p:ph type="title"/>
          </p:nvPr>
        </p:nvSpPr>
        <p:spPr>
          <a:xfrm>
            <a:off x="1264676" y="537473"/>
            <a:ext cx="9404723" cy="952703"/>
          </a:xfrm>
          <a:solidFill>
            <a:srgbClr val="FFFF00"/>
          </a:solidFill>
        </p:spPr>
        <p:txBody>
          <a:bodyPr/>
          <a:lstStyle/>
          <a:p>
            <a:pPr algn="ctr"/>
            <a:r>
              <a:rPr lang="tr-TR" sz="3200" b="1" dirty="0" smtClean="0">
                <a:effectLst/>
                <a:latin typeface="Times New Roman" panose="02020603050405020304" pitchFamily="18" charset="0"/>
                <a:cs typeface="Times New Roman" panose="02020603050405020304" pitchFamily="18" charset="0"/>
              </a:rPr>
              <a:t>ORTA ERGENLİK</a:t>
            </a:r>
            <a:r>
              <a:rPr lang="tr-TR" sz="4000" dirty="0" smtClean="0">
                <a:effectLst/>
                <a:latin typeface="Times New Roman" panose="02020603050405020304" pitchFamily="18" charset="0"/>
                <a:cs typeface="Times New Roman" panose="02020603050405020304" pitchFamily="18" charset="0"/>
              </a:rPr>
              <a:t> </a:t>
            </a:r>
            <a:endParaRPr lang="tr-TR" sz="4000" dirty="0">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64224" y="1104811"/>
            <a:ext cx="6938682" cy="4072307"/>
          </a:xfrm>
          <a:solidFill>
            <a:srgbClr val="FFFF00"/>
          </a:solidFill>
        </p:spPr>
        <p:txBody>
          <a:bodyPr/>
          <a:lstStyle/>
          <a:p>
            <a:pPr algn="just"/>
            <a:r>
              <a:rPr lang="tr-TR" dirty="0"/>
              <a:t> </a:t>
            </a:r>
            <a:r>
              <a:rPr lang="tr-TR" b="1" dirty="0" smtClean="0">
                <a:latin typeface="Times New Roman" pitchFamily="18" charset="0"/>
                <a:cs typeface="Times New Roman" pitchFamily="18" charset="0"/>
              </a:rPr>
              <a:t>Çocuğunuzun </a:t>
            </a:r>
            <a:r>
              <a:rPr lang="tr-TR" sz="2400" b="1" dirty="0" smtClean="0">
                <a:latin typeface="Times New Roman" pitchFamily="18" charset="0"/>
                <a:cs typeface="Times New Roman" pitchFamily="18" charset="0"/>
              </a:rPr>
              <a:t>sevincini ve üzüntüsünü paylaşmalısınız.</a:t>
            </a:r>
          </a:p>
          <a:p>
            <a:pPr>
              <a:buNone/>
            </a:pPr>
            <a:endParaRPr lang="tr-TR" sz="2400" b="1" dirty="0">
              <a:latin typeface="Times New Roman" panose="02020603050405020304" pitchFamily="18" charset="0"/>
              <a:cs typeface="Times New Roman" panose="02020603050405020304" pitchFamily="18" charset="0"/>
            </a:endParaRP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113494" y="3069575"/>
            <a:ext cx="2662518" cy="2120990"/>
          </a:xfrm>
          <a:prstGeom prst="rect">
            <a:avLst/>
          </a:prstGeom>
        </p:spPr>
      </p:pic>
    </p:spTree>
    <p:extLst>
      <p:ext uri="{BB962C8B-B14F-4D97-AF65-F5344CB8AC3E}">
        <p14:creationId xmlns:p14="http://schemas.microsoft.com/office/powerpoint/2010/main" xmlns="" val="18972290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56647" y="1400647"/>
            <a:ext cx="6790765" cy="4112647"/>
          </a:xfrm>
          <a:solidFill>
            <a:srgbClr val="FFFF00"/>
          </a:solidFill>
        </p:spPr>
        <p:txBody>
          <a:bodyPr/>
          <a:lstStyle/>
          <a:p>
            <a:r>
              <a:rPr lang="tr-TR" sz="2400" b="1" dirty="0" smtClean="0">
                <a:latin typeface="Times New Roman" panose="02020603050405020304" pitchFamily="18" charset="0"/>
                <a:cs typeface="Times New Roman" panose="02020603050405020304" pitchFamily="18" charset="0"/>
              </a:rPr>
              <a:t>Çocuğunuzu başkalarıyla kıyaslamayın.</a:t>
            </a:r>
          </a:p>
          <a:p>
            <a:endParaRPr lang="tr-TR" dirty="0"/>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225988" y="3442447"/>
            <a:ext cx="3321424" cy="2057400"/>
          </a:xfrm>
          <a:prstGeom prst="rect">
            <a:avLst/>
          </a:prstGeom>
        </p:spPr>
      </p:pic>
    </p:spTree>
    <p:extLst>
      <p:ext uri="{BB962C8B-B14F-4D97-AF65-F5344CB8AC3E}">
        <p14:creationId xmlns:p14="http://schemas.microsoft.com/office/powerpoint/2010/main" xmlns="" val="25078374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716306" y="1228979"/>
            <a:ext cx="7252864" cy="3827115"/>
          </a:xfrm>
          <a:solidFill>
            <a:srgbClr val="FFFF00"/>
          </a:solidFill>
        </p:spPr>
        <p:txBody>
          <a:bodyPr/>
          <a:lstStyle/>
          <a:p>
            <a:r>
              <a:rPr lang="tr-TR" sz="2400" b="1" dirty="0" smtClean="0">
                <a:latin typeface="Times New Roman" panose="02020603050405020304" pitchFamily="18" charset="0"/>
                <a:cs typeface="Times New Roman" panose="02020603050405020304" pitchFamily="18" charset="0"/>
              </a:rPr>
              <a:t>Konuşurken fiziksel olarak çocuğunuzun düzeyine inmelisiniz.</a:t>
            </a:r>
            <a:endParaRPr lang="tr-TR" sz="2400" b="1" dirty="0" smtClean="0">
              <a:latin typeface="Arial" panose="020B0604020202020204" pitchFamily="34" charset="0"/>
              <a:cs typeface="Arial" panose="020B0604020202020204" pitchFamily="34" charset="0"/>
            </a:endParaRPr>
          </a:p>
          <a:p>
            <a:endParaRPr lang="tr-TR" dirty="0"/>
          </a:p>
        </p:txBody>
      </p:sp>
      <p:pic>
        <p:nvPicPr>
          <p:cNvPr id="4" name="Picture 3" descr="C:\Documents and Settings\UserXP\Desktop\Çocuk Ve İeletişim\Resimler\42-15784189.jpg"/>
          <p:cNvPicPr>
            <a:picLocks noChangeAspect="1" noChangeArrowheads="1"/>
          </p:cNvPicPr>
          <p:nvPr/>
        </p:nvPicPr>
        <p:blipFill>
          <a:blip r:embed="rId2" cstate="print"/>
          <a:srcRect/>
          <a:stretch>
            <a:fillRect/>
          </a:stretch>
        </p:blipFill>
        <p:spPr bwMode="auto">
          <a:xfrm>
            <a:off x="7637320" y="2927969"/>
            <a:ext cx="2324099" cy="2155019"/>
          </a:xfrm>
          <a:prstGeom prst="rect">
            <a:avLst/>
          </a:prstGeom>
          <a:noFill/>
          <a:ln w="9525">
            <a:noFill/>
            <a:miter lim="800000"/>
            <a:headEnd/>
            <a:tailEnd/>
          </a:ln>
        </p:spPr>
      </p:pic>
    </p:spTree>
    <p:extLst>
      <p:ext uri="{BB962C8B-B14F-4D97-AF65-F5344CB8AC3E}">
        <p14:creationId xmlns:p14="http://schemas.microsoft.com/office/powerpoint/2010/main" xmlns="" val="37374299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837329" y="1292142"/>
            <a:ext cx="6876348" cy="3696718"/>
          </a:xfrm>
          <a:solidFill>
            <a:srgbClr val="FFFF00"/>
          </a:solidFill>
        </p:spPr>
        <p:txBody>
          <a:bodyPr>
            <a:normAutofit/>
          </a:bodyPr>
          <a:lstStyle/>
          <a:p>
            <a:pPr algn="just"/>
            <a:r>
              <a:rPr lang="tr-TR" sz="2400" b="1" dirty="0" smtClean="0">
                <a:latin typeface="Times New Roman" panose="02020603050405020304" pitchFamily="18" charset="0"/>
                <a:cs typeface="Times New Roman" panose="02020603050405020304" pitchFamily="18" charset="0"/>
              </a:rPr>
              <a:t>Çocuğunuza onunla </a:t>
            </a:r>
            <a:r>
              <a:rPr lang="tr-TR" sz="2400" b="1" dirty="0" smtClean="0">
                <a:latin typeface="Times New Roman" panose="02020603050405020304" pitchFamily="18" charset="0"/>
                <a:ea typeface="Arial Unicode MS" pitchFamily="34" charset="-128"/>
                <a:cs typeface="Times New Roman" panose="02020603050405020304" pitchFamily="18" charset="0"/>
              </a:rPr>
              <a:t>ilgilendiğinizi, ihtiyacı olduğunda ona yardım etmeye hazır olduğunuzu hissettirmelisiniz.</a:t>
            </a:r>
            <a:endParaRPr lang="tr-TR" sz="2400" dirty="0">
              <a:latin typeface="Arial" panose="020B0604020202020204" pitchFamily="34" charset="0"/>
              <a:cs typeface="Arial" panose="020B0604020202020204" pitchFamily="34" charset="0"/>
            </a:endParaRPr>
          </a:p>
        </p:txBody>
      </p:sp>
      <p:pic>
        <p:nvPicPr>
          <p:cNvPr id="4" name="Picture 2" descr="D:\RESİMLERİM\SUNU RESİMLERİ\YAZISIZ RESİMLER\DERS ÇALIŞMA VE DERSLER\Ev Ödevi 1\PE-121-0271.jpg"/>
          <p:cNvPicPr>
            <a:picLocks noChangeAspect="1" noChangeArrowheads="1"/>
          </p:cNvPicPr>
          <p:nvPr/>
        </p:nvPicPr>
        <p:blipFill>
          <a:blip r:embed="rId2" cstate="print"/>
          <a:srcRect/>
          <a:stretch>
            <a:fillRect/>
          </a:stretch>
        </p:blipFill>
        <p:spPr bwMode="auto">
          <a:xfrm>
            <a:off x="7130432" y="3344937"/>
            <a:ext cx="2578344" cy="1643922"/>
          </a:xfrm>
          <a:prstGeom prst="rect">
            <a:avLst/>
          </a:prstGeom>
          <a:noFill/>
          <a:ln w="9525">
            <a:noFill/>
            <a:miter lim="800000"/>
            <a:headEnd/>
            <a:tailEnd/>
          </a:ln>
        </p:spPr>
      </p:pic>
    </p:spTree>
    <p:extLst>
      <p:ext uri="{BB962C8B-B14F-4D97-AF65-F5344CB8AC3E}">
        <p14:creationId xmlns:p14="http://schemas.microsoft.com/office/powerpoint/2010/main" xmlns="" val="35405408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609600" y="2407024"/>
            <a:ext cx="10972800" cy="3600268"/>
          </a:xfrm>
        </p:spPr>
        <p:txBody>
          <a:bodyPr/>
          <a:lstStyle/>
          <a:p>
            <a:r>
              <a:rPr lang="tr-TR" dirty="0" smtClean="0"/>
              <a:t>DİNLEDİĞİNİZ İÇİN TEŞEKKÜR EDERİZ…</a:t>
            </a:r>
            <a:endParaRPr lang="tr-TR" dirty="0"/>
          </a:p>
        </p:txBody>
      </p:sp>
      <p:sp>
        <p:nvSpPr>
          <p:cNvPr id="3" name="2 Başlık"/>
          <p:cNvSpPr>
            <a:spLocks noGrp="1"/>
          </p:cNvSpPr>
          <p:nvPr>
            <p:ph type="title"/>
          </p:nvPr>
        </p:nvSpPr>
        <p:spPr/>
        <p:txBody>
          <a:bodyPr/>
          <a:lstStyle/>
          <a:p>
            <a:r>
              <a:rPr lang="tr-TR" dirty="0" smtClean="0"/>
              <a:t>SUNUMUMUZ BİTMİŞTİR</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03312" y="2230582"/>
            <a:ext cx="8946541" cy="4017817"/>
          </a:xfrm>
        </p:spPr>
        <p:txBody>
          <a:bodyPr>
            <a:normAutofit/>
          </a:bodyPr>
          <a:lstStyle/>
          <a:p>
            <a:pPr algn="just"/>
            <a:r>
              <a:rPr lang="tr-TR" sz="2400" dirty="0">
                <a:latin typeface="Times New Roman" panose="02020603050405020304" pitchFamily="18" charset="0"/>
                <a:cs typeface="Times New Roman" panose="02020603050405020304" pitchFamily="18" charset="0"/>
              </a:rPr>
              <a:t>Geç ergenlik dönemi ergenliğin son dönemidir. </a:t>
            </a:r>
            <a:r>
              <a:rPr lang="tr-TR" sz="2400" b="1" dirty="0">
                <a:solidFill>
                  <a:srgbClr val="FF0000"/>
                </a:solidFill>
                <a:latin typeface="Times New Roman" panose="02020603050405020304" pitchFamily="18" charset="0"/>
                <a:cs typeface="Times New Roman" panose="02020603050405020304" pitchFamily="18" charset="0"/>
              </a:rPr>
              <a:t>18 yaş üzeri ve 20'li yaşları</a:t>
            </a:r>
            <a:r>
              <a:rPr lang="tr-TR" sz="2400" dirty="0">
                <a:latin typeface="Times New Roman" panose="02020603050405020304" pitchFamily="18" charset="0"/>
                <a:cs typeface="Times New Roman" panose="02020603050405020304" pitchFamily="18" charset="0"/>
              </a:rPr>
              <a:t> kapsar. Bireyin psikolojik olgunluğu kazanıp, toplum içinde erişkin rollerini almaya hazır hale gelmesi ile sonlanır. Ergenliğin başından beri yaşanan duyguların, geliştirilen becerilerin, kurulan sosyal ilişkilerin harmanlanarak birleştirildiği ve sonucunda kimlik duygusunun geliştirildiği dönemdir.</a:t>
            </a:r>
          </a:p>
        </p:txBody>
      </p:sp>
      <p:sp>
        <p:nvSpPr>
          <p:cNvPr id="2" name="1 Başlık"/>
          <p:cNvSpPr>
            <a:spLocks noGrp="1"/>
          </p:cNvSpPr>
          <p:nvPr>
            <p:ph type="title"/>
          </p:nvPr>
        </p:nvSpPr>
        <p:spPr>
          <a:xfrm>
            <a:off x="1278122" y="826790"/>
            <a:ext cx="9404723" cy="717175"/>
          </a:xfrm>
          <a:solidFill>
            <a:srgbClr val="FFFF00"/>
          </a:solidFill>
        </p:spPr>
        <p:txBody>
          <a:bodyPr/>
          <a:lstStyle/>
          <a:p>
            <a:pPr algn="ctr"/>
            <a:r>
              <a:rPr lang="tr-TR" sz="3200" b="1" dirty="0" smtClean="0">
                <a:latin typeface="Times New Roman" panose="02020603050405020304" pitchFamily="18" charset="0"/>
                <a:cs typeface="Times New Roman" panose="02020603050405020304" pitchFamily="18" charset="0"/>
              </a:rPr>
              <a:t>GEÇ ERGENLİK</a:t>
            </a:r>
            <a:endParaRPr lang="tr-TR"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lnSpcReduction="10000"/>
          </a:bodyPr>
          <a:lstStyle/>
          <a:p>
            <a:pPr>
              <a:buNone/>
            </a:pPr>
            <a:r>
              <a:rPr lang="tr-TR" sz="2400" b="1" dirty="0">
                <a:latin typeface="Times New Roman" panose="02020603050405020304" pitchFamily="18" charset="0"/>
                <a:cs typeface="Times New Roman" pitchFamily="18" charset="0"/>
              </a:rPr>
              <a:t>   </a:t>
            </a:r>
            <a:r>
              <a:rPr lang="tr-TR" sz="2400" b="1" dirty="0" smtClean="0">
                <a:solidFill>
                  <a:srgbClr val="FF0000"/>
                </a:solidFill>
                <a:latin typeface="Times New Roman" panose="02020603050405020304" pitchFamily="18" charset="0"/>
                <a:cs typeface="Times New Roman" pitchFamily="18" charset="0"/>
              </a:rPr>
              <a:t>Kızlarda </a:t>
            </a:r>
            <a:r>
              <a:rPr lang="tr-TR" sz="2400" b="1" dirty="0">
                <a:solidFill>
                  <a:srgbClr val="FF0000"/>
                </a:solidFill>
                <a:latin typeface="Times New Roman" panose="02020603050405020304" pitchFamily="18" charset="0"/>
                <a:cs typeface="Times New Roman" pitchFamily="18" charset="0"/>
              </a:rPr>
              <a:t>bedensel değişiklikler:</a:t>
            </a:r>
          </a:p>
          <a:p>
            <a:r>
              <a:rPr lang="tr-TR" dirty="0">
                <a:latin typeface="Times New Roman" pitchFamily="18" charset="0"/>
                <a:cs typeface="Times New Roman" pitchFamily="18" charset="0"/>
              </a:rPr>
              <a:t>Meme gelişimi 10-12 yaşlarında başlar, bundan sonra </a:t>
            </a:r>
            <a:r>
              <a:rPr lang="tr-TR" dirty="0" err="1">
                <a:latin typeface="Times New Roman" pitchFamily="18" charset="0"/>
                <a:cs typeface="Times New Roman" pitchFamily="18" charset="0"/>
              </a:rPr>
              <a:t>genital</a:t>
            </a:r>
            <a:r>
              <a:rPr lang="tr-TR" dirty="0">
                <a:latin typeface="Times New Roman" pitchFamily="18" charset="0"/>
                <a:cs typeface="Times New Roman" pitchFamily="18" charset="0"/>
              </a:rPr>
              <a:t> bölgede ve koltuk altlarında kıllanma görülür ve sonraki iki yıl içinde adet kanaması başlar.</a:t>
            </a:r>
          </a:p>
          <a:p>
            <a:r>
              <a:rPr lang="tr-TR" dirty="0">
                <a:latin typeface="Times New Roman" pitchFamily="18" charset="0"/>
                <a:cs typeface="Times New Roman" pitchFamily="18" charset="0"/>
              </a:rPr>
              <a:t>Adet kanaması 10-16 yaş arasında (ortalama 12-13 yaş) başlayabilir ve genellikle ilk yıllarda düzensiz kanamalar olur.</a:t>
            </a:r>
          </a:p>
          <a:p>
            <a:r>
              <a:rPr lang="tr-TR" dirty="0">
                <a:latin typeface="Times New Roman" pitchFamily="18" charset="0"/>
                <a:cs typeface="Times New Roman" pitchFamily="18" charset="0"/>
              </a:rPr>
              <a:t>Ergenlik belirtileri başladıktan sonraki bir yıl içinde hızlı boy uzaması olur. Çocukluk döneminde ortalama olarak erkek çocukların daha kısa olan kız çocukları 10-12 yaşlarında ilk büyüme atılımı yaparlar ve bu noktada genellikle erkek çocuklardan daha uzun ve ağırdırlar. Maksimum boya 16-17 yaş dolaylarında ulaşılır</a:t>
            </a:r>
          </a:p>
          <a:p>
            <a:endParaRPr lang="tr-TR" dirty="0"/>
          </a:p>
        </p:txBody>
      </p:sp>
      <p:sp>
        <p:nvSpPr>
          <p:cNvPr id="2" name="1 Başlık"/>
          <p:cNvSpPr>
            <a:spLocks noGrp="1"/>
          </p:cNvSpPr>
          <p:nvPr>
            <p:ph type="title"/>
          </p:nvPr>
        </p:nvSpPr>
        <p:spPr>
          <a:xfrm>
            <a:off x="1750155" y="447420"/>
            <a:ext cx="8609961" cy="814157"/>
          </a:xfrm>
          <a:solidFill>
            <a:srgbClr val="FFFF00"/>
          </a:solidFill>
        </p:spPr>
        <p:txBody>
          <a:bodyPr>
            <a:normAutofit fontScale="90000"/>
          </a:bodyPr>
          <a:lstStyle/>
          <a:p>
            <a:pPr algn="ctr"/>
            <a:r>
              <a:rPr lang="tr-TR" sz="3200" b="1" dirty="0">
                <a:latin typeface="Times New Roman" panose="02020603050405020304" pitchFamily="18" charset="0"/>
                <a:cs typeface="Times New Roman" pitchFamily="18" charset="0"/>
              </a:rPr>
              <a:t>FİZİKSEL GELİŞİM :</a:t>
            </a:r>
            <a:br>
              <a:rPr lang="tr-TR" sz="3200" b="1" dirty="0">
                <a:latin typeface="Times New Roman" panose="02020603050405020304" pitchFamily="18" charset="0"/>
                <a:cs typeface="Times New Roman" pitchFamily="18" charset="0"/>
              </a:rPr>
            </a:br>
            <a:endParaRPr lang="tr-TR" sz="3200" b="1" dirty="0">
              <a:latin typeface="Times New Roman" panose="02020603050405020304"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03312" y="1371600"/>
            <a:ext cx="8946541" cy="4876800"/>
          </a:xfrm>
        </p:spPr>
        <p:txBody>
          <a:bodyPr>
            <a:normAutofit/>
          </a:bodyPr>
          <a:lstStyle/>
          <a:p>
            <a:pPr algn="ctr">
              <a:buNone/>
            </a:pPr>
            <a:r>
              <a:rPr lang="tr-TR" sz="2400" b="1" dirty="0" smtClean="0">
                <a:latin typeface="Times New Roman" panose="02020603050405020304" pitchFamily="18" charset="0"/>
                <a:cs typeface="Times New Roman" panose="02020603050405020304" pitchFamily="18" charset="0"/>
              </a:rPr>
              <a:t>     </a:t>
            </a:r>
            <a:r>
              <a:rPr lang="tr-TR" sz="2400" b="1" dirty="0" smtClean="0">
                <a:solidFill>
                  <a:srgbClr val="FF0000"/>
                </a:solidFill>
                <a:latin typeface="Times New Roman" panose="02020603050405020304" pitchFamily="18" charset="0"/>
                <a:cs typeface="Times New Roman" panose="02020603050405020304" pitchFamily="18" charset="0"/>
              </a:rPr>
              <a:t>ERKEKLERDE BEDENSEL DEĞİŞİKLİKLER</a:t>
            </a:r>
          </a:p>
          <a:p>
            <a:pPr>
              <a:buNone/>
            </a:pPr>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Erkek çocuklarda ergenlik, testislerin büyümesi ile 11-14 yaşında başlar ve sonra </a:t>
            </a:r>
            <a:r>
              <a:rPr lang="tr-TR" sz="2400" dirty="0" err="1">
                <a:latin typeface="Times New Roman" panose="02020603050405020304" pitchFamily="18" charset="0"/>
                <a:cs typeface="Times New Roman" panose="02020603050405020304" pitchFamily="18" charset="0"/>
              </a:rPr>
              <a:t>genital</a:t>
            </a:r>
            <a:r>
              <a:rPr lang="tr-TR" sz="2400" dirty="0">
                <a:latin typeface="Times New Roman" panose="02020603050405020304" pitchFamily="18" charset="0"/>
                <a:cs typeface="Times New Roman" panose="02020603050405020304" pitchFamily="18" charset="0"/>
              </a:rPr>
              <a:t> kıllanma, penis boyutlarında büyüme, erkek tipi kas gelişimi ve daha geç dönemde sakal ve bıyık bölgesinde kıllanma ile sürer.</a:t>
            </a:r>
          </a:p>
          <a:p>
            <a:endParaRPr lang="tr-TR" sz="2400" dirty="0">
              <a:latin typeface="Times New Roman" panose="02020603050405020304" pitchFamily="18" charset="0"/>
              <a:cs typeface="Times New Roman" panose="02020603050405020304" pitchFamily="18" charset="0"/>
            </a:endParaRPr>
          </a:p>
          <a:p>
            <a:pPr algn="just"/>
            <a:r>
              <a:rPr lang="tr-TR" sz="2400" dirty="0">
                <a:latin typeface="Times New Roman" panose="02020603050405020304" pitchFamily="18" charset="0"/>
                <a:cs typeface="Times New Roman" panose="02020603050405020304" pitchFamily="18" charset="0"/>
              </a:rPr>
              <a:t>Gelişimin bir çok alanında kızların 2 yıl gerisinde olan erkek çocuklar kendi büyüme atılımlarına genellikle 10-16 yaşları arasında (ortalama 14) başlarlar. Maksimum boya 18-20 yaşlarda ulaşılır.</a:t>
            </a:r>
          </a:p>
          <a:p>
            <a:endParaRPr lang="tr-T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lgn="just"/>
            <a:r>
              <a:rPr lang="tr-TR" b="1" dirty="0" smtClean="0">
                <a:latin typeface="Times New Roman" panose="02020603050405020304" pitchFamily="18" charset="0"/>
                <a:cs typeface="Times New Roman" panose="02020603050405020304" pitchFamily="18" charset="0"/>
              </a:rPr>
              <a:t>Ergenlik</a:t>
            </a:r>
            <a:r>
              <a:rPr lang="tr-TR" dirty="0">
                <a:latin typeface="Times New Roman" panose="02020603050405020304" pitchFamily="18" charset="0"/>
                <a:cs typeface="Times New Roman" panose="02020603050405020304" pitchFamily="18" charset="0"/>
              </a:rPr>
              <a:t> dönemindeki </a:t>
            </a:r>
            <a:r>
              <a:rPr lang="tr-TR" dirty="0" err="1">
                <a:latin typeface="Times New Roman" panose="02020603050405020304" pitchFamily="18" charset="0"/>
                <a:cs typeface="Times New Roman" panose="02020603050405020304" pitchFamily="18" charset="0"/>
              </a:rPr>
              <a:t>hormonal</a:t>
            </a:r>
            <a:r>
              <a:rPr lang="tr-TR" dirty="0">
                <a:latin typeface="Times New Roman" panose="02020603050405020304" pitchFamily="18" charset="0"/>
                <a:cs typeface="Times New Roman" panose="02020603050405020304" pitchFamily="18" charset="0"/>
              </a:rPr>
              <a:t> değişim çok ciddi </a:t>
            </a:r>
            <a:r>
              <a:rPr lang="tr-TR" dirty="0" err="1">
                <a:latin typeface="Times New Roman" panose="02020603050405020304" pitchFamily="18" charset="0"/>
                <a:cs typeface="Times New Roman" panose="02020603050405020304" pitchFamily="18" charset="0"/>
              </a:rPr>
              <a:t>duygudurum</a:t>
            </a:r>
            <a:r>
              <a:rPr lang="tr-TR" dirty="0">
                <a:latin typeface="Times New Roman" panose="02020603050405020304" pitchFamily="18" charset="0"/>
                <a:cs typeface="Times New Roman" panose="02020603050405020304" pitchFamily="18" charset="0"/>
              </a:rPr>
              <a:t> dalgalanmalarına neden olur. Ergenin abartılı duygusal tepkiler vermesinin sebebi budur. Hızlı </a:t>
            </a:r>
            <a:r>
              <a:rPr lang="tr-TR" dirty="0" err="1">
                <a:latin typeface="Times New Roman" panose="02020603050405020304" pitchFamily="18" charset="0"/>
                <a:cs typeface="Times New Roman" panose="02020603050405020304" pitchFamily="18" charset="0"/>
              </a:rPr>
              <a:t>hormonal</a:t>
            </a:r>
            <a:r>
              <a:rPr lang="tr-TR" dirty="0">
                <a:latin typeface="Times New Roman" panose="02020603050405020304" pitchFamily="18" charset="0"/>
                <a:cs typeface="Times New Roman" panose="02020603050405020304" pitchFamily="18" charset="0"/>
              </a:rPr>
              <a:t> değişimin yanında bilişsel ve </a:t>
            </a:r>
            <a:r>
              <a:rPr lang="tr-TR" dirty="0" err="1">
                <a:latin typeface="Times New Roman" panose="02020603050405020304" pitchFamily="18" charset="0"/>
                <a:cs typeface="Times New Roman" panose="02020603050405020304" pitchFamily="18" charset="0"/>
              </a:rPr>
              <a:t>psikososyal</a:t>
            </a:r>
            <a:r>
              <a:rPr lang="tr-TR" dirty="0">
                <a:latin typeface="Times New Roman" panose="02020603050405020304" pitchFamily="18" charset="0"/>
                <a:cs typeface="Times New Roman" panose="02020603050405020304" pitchFamily="18" charset="0"/>
              </a:rPr>
              <a:t> değişimler de duygusal tepkileri şiddetlendirmektedir. </a:t>
            </a:r>
          </a:p>
          <a:p>
            <a:pPr>
              <a:buNone/>
            </a:pPr>
            <a:endParaRPr lang="tr-TR" dirty="0">
              <a:latin typeface="Times New Roman" panose="02020603050405020304" pitchFamily="18" charset="0"/>
              <a:cs typeface="Times New Roman" panose="02020603050405020304" pitchFamily="18" charset="0"/>
            </a:endParaRPr>
          </a:p>
          <a:p>
            <a:pPr algn="just"/>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Duyguların </a:t>
            </a:r>
            <a:r>
              <a:rPr lang="tr-TR" dirty="0">
                <a:latin typeface="Times New Roman" panose="02020603050405020304" pitchFamily="18" charset="0"/>
                <a:cs typeface="Times New Roman" panose="02020603050405020304" pitchFamily="18" charset="0"/>
              </a:rPr>
              <a:t>bastırılması ve doğru zamanda, doğru şekilde ifade edilmemesi bireyin abartılı ve dengesiz duygu durumlarına sevk eder. O yüzden ergen, duygularını uçlarda yaşayabilir ve abartılı tepkiler verebilir. Onlar için yapılabilecek en iyi şey duygularını doğru bir şekilde ifade etmesi ve duygularını baskılamadan yaşaması için teşvik etmektir. </a:t>
            </a:r>
          </a:p>
        </p:txBody>
      </p:sp>
      <p:sp>
        <p:nvSpPr>
          <p:cNvPr id="2" name="1 Başlık"/>
          <p:cNvSpPr>
            <a:spLocks noGrp="1"/>
          </p:cNvSpPr>
          <p:nvPr>
            <p:ph type="title"/>
          </p:nvPr>
        </p:nvSpPr>
        <p:spPr>
          <a:xfrm>
            <a:off x="1724891" y="666241"/>
            <a:ext cx="8554543" cy="689466"/>
          </a:xfrm>
          <a:solidFill>
            <a:srgbClr val="FFFF00"/>
          </a:solidFill>
        </p:spPr>
        <p:txBody>
          <a:bodyPr>
            <a:normAutofit fontScale="90000"/>
          </a:bodyPr>
          <a:lstStyle/>
          <a:p>
            <a:pPr algn="ctr"/>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DUYGUSAL </a:t>
            </a:r>
            <a:r>
              <a:rPr lang="tr-TR" sz="3200" b="1" dirty="0">
                <a:latin typeface="Times New Roman" panose="02020603050405020304" pitchFamily="18" charset="0"/>
                <a:cs typeface="Times New Roman" panose="02020603050405020304" pitchFamily="18" charset="0"/>
              </a:rPr>
              <a:t>GELİŞİM :</a:t>
            </a:r>
            <a:br>
              <a:rPr lang="tr-TR" sz="3200" b="1" dirty="0">
                <a:latin typeface="Times New Roman" panose="02020603050405020304" pitchFamily="18" charset="0"/>
                <a:cs typeface="Times New Roman" panose="02020603050405020304" pitchFamily="18" charset="0"/>
              </a:rPr>
            </a:br>
            <a:endParaRPr lang="tr-TR" sz="3200" b="1" dirty="0">
              <a:latin typeface="Times New Roman" panose="02020603050405020304" pitchFamily="18" charset="0"/>
              <a:cs typeface="Times New Roman" panose="02020603050405020304" pitchFamily="18"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752</TotalTime>
  <Words>1549</Words>
  <Application>Microsoft Office PowerPoint</Application>
  <PresentationFormat>Özel</PresentationFormat>
  <Paragraphs>241</Paragraphs>
  <Slides>54</Slides>
  <Notes>1</Notes>
  <HiddenSlides>0</HiddenSlides>
  <MMClips>0</MMClips>
  <ScaleCrop>false</ScaleCrop>
  <HeadingPairs>
    <vt:vector size="4" baseType="variant">
      <vt:variant>
        <vt:lpstr>Tema</vt:lpstr>
      </vt:variant>
      <vt:variant>
        <vt:i4>1</vt:i4>
      </vt:variant>
      <vt:variant>
        <vt:lpstr>Slayt Başlıkları</vt:lpstr>
      </vt:variant>
      <vt:variant>
        <vt:i4>54</vt:i4>
      </vt:variant>
    </vt:vector>
  </HeadingPairs>
  <TitlesOfParts>
    <vt:vector size="55" baseType="lpstr">
      <vt:lpstr>Kalabalık</vt:lpstr>
      <vt:lpstr>AİLDE  İLETİŞİM BECERİLERİ</vt:lpstr>
      <vt:lpstr> GELİŞİM DÖNEMLERİ</vt:lpstr>
      <vt:lpstr>        GENEL ÖZELLİKLERİ  </vt:lpstr>
      <vt:lpstr>ERKEN ERGENLİK</vt:lpstr>
      <vt:lpstr>ORTA ERGENLİK </vt:lpstr>
      <vt:lpstr>GEÇ ERGENLİK</vt:lpstr>
      <vt:lpstr>FİZİKSEL GELİŞİM : </vt:lpstr>
      <vt:lpstr>Slayt 8</vt:lpstr>
      <vt:lpstr> DUYGUSAL GELİŞİM : </vt:lpstr>
      <vt:lpstr> ERGENLİK DÖNEMİNDE YAŞANAN DUYGUDURUM DEĞİŞİKLİKLERİ </vt:lpstr>
      <vt:lpstr> SOSYAL GELİŞİM  </vt:lpstr>
      <vt:lpstr>Slayt 12</vt:lpstr>
      <vt:lpstr>İLETİŞİM NEDİR?</vt:lpstr>
      <vt:lpstr>İLETİŞİM</vt:lpstr>
      <vt:lpstr>Slayt 15</vt:lpstr>
      <vt:lpstr>İLETİŞİM BECERİLERİ NELERDİR?</vt:lpstr>
      <vt:lpstr>Slayt 17</vt:lpstr>
      <vt:lpstr>Slayt 18</vt:lpstr>
      <vt:lpstr>İLETİŞİM TÜRLERİ:</vt:lpstr>
      <vt:lpstr>Slayt 20</vt:lpstr>
      <vt:lpstr>Slayt 21</vt:lpstr>
      <vt:lpstr>Slayt 22</vt:lpstr>
      <vt:lpstr>Slayt 23</vt:lpstr>
      <vt:lpstr>Slayt 24</vt:lpstr>
      <vt:lpstr>Slayt 25</vt:lpstr>
      <vt:lpstr>Slayt 26</vt:lpstr>
      <vt:lpstr>Slayt 27</vt:lpstr>
      <vt:lpstr>AİLE İÇİ İLETİŞİM </vt:lpstr>
      <vt:lpstr>Slayt 29</vt:lpstr>
      <vt:lpstr>Slayt 30</vt:lpstr>
      <vt:lpstr>ANNE BABA VE ÇOCUKLAR ARASI İLETİŞİM    Aile içi iletişim genelde eşlerin birbirleri ile olan iletişimi, varsa çocuklarla olan iletişimi ve diğer aile bireyleri ile iletişimi olarak anlaşılır (M. Aydın, 2005: 71). Anne babanın; birbirlerine olan davranışlarının, çocuklarına olan davranışlarının ve varsa ailenin diğer bireylerine olan ilişkilerinin olumlu ya da olumsuz olması, çocukların gelişmesini ve büyümesini aynı boyutta etkiler (Genç vd., 2004: 23). Çocukların iletişim becerilerini geliştirmesinde ebeveynin rolü fazladır. </vt:lpstr>
      <vt:lpstr>Slayt 32</vt:lpstr>
      <vt:lpstr>Slayt 33</vt:lpstr>
      <vt:lpstr>ANNE BABA- ÇOCUK İLETİŞİMİNİN TEMEL KURALLARI </vt:lpstr>
      <vt:lpstr>Slayt 35</vt:lpstr>
      <vt:lpstr>Slayt 36</vt:lpstr>
      <vt:lpstr>Slayt 37</vt:lpstr>
      <vt:lpstr>Slayt 38</vt:lpstr>
      <vt:lpstr>Slayt 39</vt:lpstr>
      <vt:lpstr>Slayt 40</vt:lpstr>
      <vt:lpstr>Slayt 41</vt:lpstr>
      <vt:lpstr>Slayt 42</vt:lpstr>
      <vt:lpstr>İLETİŞİM ENGELLERİ</vt:lpstr>
      <vt:lpstr>Slayt 44</vt:lpstr>
      <vt:lpstr>  İLETİŞİM ENGELLERİNİN ÇOCUK ÜZERİNDEKİ OLUMSUZ ETKİLERİ   </vt:lpstr>
      <vt:lpstr>ÇOCUKLA İYİ İLETİŞİM KURABİLMEK İÇİN…</vt:lpstr>
      <vt:lpstr>Slayt 47</vt:lpstr>
      <vt:lpstr>Slayt 48</vt:lpstr>
      <vt:lpstr>Slayt 49</vt:lpstr>
      <vt:lpstr>Slayt 50</vt:lpstr>
      <vt:lpstr>Slayt 51</vt:lpstr>
      <vt:lpstr>Slayt 52</vt:lpstr>
      <vt:lpstr>Slayt 53</vt:lpstr>
      <vt:lpstr>SUNUMUMUZ BİTMİŞTİR</vt:lpstr>
    </vt:vector>
  </TitlesOfParts>
  <Company>NouS/TncTR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İLETİŞİM BECERİLERİ</dc:title>
  <dc:creator>Delta</dc:creator>
  <cp:lastModifiedBy>Hoşin İmamhatip</cp:lastModifiedBy>
  <cp:revision>71</cp:revision>
  <dcterms:created xsi:type="dcterms:W3CDTF">2021-09-29T05:07:34Z</dcterms:created>
  <dcterms:modified xsi:type="dcterms:W3CDTF">2022-04-02T04:01:12Z</dcterms:modified>
</cp:coreProperties>
</file>