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  <p:sldId id="260" r:id="rId5"/>
    <p:sldId id="262" r:id="rId6"/>
    <p:sldId id="271" r:id="rId7"/>
    <p:sldId id="263" r:id="rId8"/>
    <p:sldId id="264" r:id="rId9"/>
    <p:sldId id="265" r:id="rId10"/>
    <p:sldId id="267" r:id="rId11"/>
    <p:sldId id="272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D5389F8-F014-4B40-9383-7FC8C605381F}" type="datetimeFigureOut">
              <a:rPr lang="tr-TR" smtClean="0"/>
              <a:pPr/>
              <a:t>08.03.2022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F509599-D434-4546-8E84-82B55009E19A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60787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89F8-F014-4B40-9383-7FC8C605381F}" type="datetimeFigureOut">
              <a:rPr lang="tr-TR" smtClean="0"/>
              <a:pPr/>
              <a:t>08.03.2022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9599-D434-4546-8E84-82B55009E19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10590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89F8-F014-4B40-9383-7FC8C605381F}" type="datetimeFigureOut">
              <a:rPr lang="tr-TR" smtClean="0"/>
              <a:pPr/>
              <a:t>08.03.2022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9599-D434-4546-8E84-82B55009E19A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68125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89F8-F014-4B40-9383-7FC8C605381F}" type="datetimeFigureOut">
              <a:rPr lang="tr-TR" smtClean="0"/>
              <a:pPr/>
              <a:t>08.03.2022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9599-D434-4546-8E84-82B55009E19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34352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89F8-F014-4B40-9383-7FC8C605381F}" type="datetimeFigureOut">
              <a:rPr lang="tr-TR" smtClean="0"/>
              <a:pPr/>
              <a:t>08.03.2022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9599-D434-4546-8E84-82B55009E19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405895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89F8-F014-4B40-9383-7FC8C605381F}" type="datetimeFigureOut">
              <a:rPr lang="tr-TR" smtClean="0"/>
              <a:pPr/>
              <a:t>08.03.2022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9599-D434-4546-8E84-82B55009E19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94575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89F8-F014-4B40-9383-7FC8C605381F}" type="datetimeFigureOut">
              <a:rPr lang="tr-TR" smtClean="0"/>
              <a:pPr/>
              <a:t>08.03.2022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9599-D434-4546-8E84-82B55009E19A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129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89F8-F014-4B40-9383-7FC8C605381F}" type="datetimeFigureOut">
              <a:rPr lang="tr-TR" smtClean="0"/>
              <a:pPr/>
              <a:t>08.03.2022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9599-D434-4546-8E84-82B55009E19A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0781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89F8-F014-4B40-9383-7FC8C605381F}" type="datetimeFigureOut">
              <a:rPr lang="tr-TR" smtClean="0"/>
              <a:pPr/>
              <a:t>08.03.2022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9599-D434-4546-8E84-82B55009E19A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09064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89F8-F014-4B40-9383-7FC8C605381F}" type="datetimeFigureOut">
              <a:rPr lang="tr-TR" smtClean="0"/>
              <a:pPr/>
              <a:t>08.03.2022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9599-D434-4546-8E84-82B55009E19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57484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89F8-F014-4B40-9383-7FC8C605381F}" type="datetimeFigureOut">
              <a:rPr lang="tr-TR" smtClean="0"/>
              <a:pPr/>
              <a:t>08.03.2022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9599-D434-4546-8E84-82B55009E19A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38405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89F8-F014-4B40-9383-7FC8C605381F}" type="datetimeFigureOut">
              <a:rPr lang="tr-TR" smtClean="0"/>
              <a:pPr/>
              <a:t>08.03.2022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9599-D434-4546-8E84-82B55009E19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21706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89F8-F014-4B40-9383-7FC8C605381F}" type="datetimeFigureOut">
              <a:rPr lang="tr-TR" smtClean="0"/>
              <a:pPr/>
              <a:t>08.03.2022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9599-D434-4546-8E84-82B55009E19A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2869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89F8-F014-4B40-9383-7FC8C605381F}" type="datetimeFigureOut">
              <a:rPr lang="tr-TR" smtClean="0"/>
              <a:pPr/>
              <a:t>08.03.2022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9599-D434-4546-8E84-82B55009E19A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2805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89F8-F014-4B40-9383-7FC8C605381F}" type="datetimeFigureOut">
              <a:rPr lang="tr-TR" smtClean="0"/>
              <a:pPr/>
              <a:t>08.03.2022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9599-D434-4546-8E84-82B55009E19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587308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89F8-F014-4B40-9383-7FC8C605381F}" type="datetimeFigureOut">
              <a:rPr lang="tr-TR" smtClean="0"/>
              <a:pPr/>
              <a:t>08.03.2022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9599-D434-4546-8E84-82B55009E19A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629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89F8-F014-4B40-9383-7FC8C605381F}" type="datetimeFigureOut">
              <a:rPr lang="tr-TR" smtClean="0"/>
              <a:pPr/>
              <a:t>08.03.2022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9599-D434-4546-8E84-82B55009E19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14113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5389F8-F014-4B40-9383-7FC8C605381F}" type="datetimeFigureOut">
              <a:rPr lang="tr-TR" smtClean="0"/>
              <a:pPr/>
              <a:t>08.03.2022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509599-D434-4546-8E84-82B55009E19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98762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b.gov.tr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F996217F-2B99-412A-AE6D-23C322784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500" dirty="0"/>
              <a:t>İLKÖĞRETİM VE ORTAÖĞRETİM KURUMLARI</a:t>
            </a:r>
            <a:br>
              <a:rPr lang="tr-TR" sz="2500" dirty="0"/>
            </a:br>
            <a:r>
              <a:rPr lang="tr-TR" sz="2500" dirty="0"/>
              <a:t>BURSLULUK SINAVI</a:t>
            </a:r>
            <a:br>
              <a:rPr lang="tr-TR" sz="2500" dirty="0"/>
            </a:br>
            <a:r>
              <a:rPr lang="tr-TR" sz="2500" dirty="0"/>
              <a:t>(İOKBS)-</a:t>
            </a:r>
            <a:r>
              <a:rPr lang="tr-TR" sz="2500" dirty="0" smtClean="0"/>
              <a:t>2022</a:t>
            </a:r>
            <a:endParaRPr lang="tr-TR" sz="2500" dirty="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9D7F4946-97AD-443C-A3AA-99D29FBD5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873" y="2823180"/>
            <a:ext cx="7118253" cy="3052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0167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A48367CA-65BB-488C-92EF-3AE816B31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DERSLERİN AĞIRLIK KATSAYILARI</a:t>
            </a:r>
          </a:p>
        </p:txBody>
      </p:sp>
      <p:graphicFrame>
        <p:nvGraphicFramePr>
          <p:cNvPr id="4" name="Tablo 4">
            <a:extLst>
              <a:ext uri="{FF2B5EF4-FFF2-40B4-BE49-F238E27FC236}">
                <a16:creationId xmlns="" xmlns:a16="http://schemas.microsoft.com/office/drawing/2014/main" id="{CE3750C1-A07B-4B7C-8E6A-3F6F9B69D3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65896465"/>
              </p:ext>
            </p:extLst>
          </p:nvPr>
        </p:nvGraphicFramePr>
        <p:xfrm>
          <a:off x="1295400" y="2557463"/>
          <a:ext cx="9601197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399">
                  <a:extLst>
                    <a:ext uri="{9D8B030D-6E8A-4147-A177-3AD203B41FA5}">
                      <a16:colId xmlns="" xmlns:a16="http://schemas.microsoft.com/office/drawing/2014/main" val="344733083"/>
                    </a:ext>
                  </a:extLst>
                </a:gridCol>
                <a:gridCol w="3200399">
                  <a:extLst>
                    <a:ext uri="{9D8B030D-6E8A-4147-A177-3AD203B41FA5}">
                      <a16:colId xmlns="" xmlns:a16="http://schemas.microsoft.com/office/drawing/2014/main" val="3053517324"/>
                    </a:ext>
                  </a:extLst>
                </a:gridCol>
                <a:gridCol w="3200399">
                  <a:extLst>
                    <a:ext uri="{9D8B030D-6E8A-4147-A177-3AD203B41FA5}">
                      <a16:colId xmlns="" xmlns:a16="http://schemas.microsoft.com/office/drawing/2014/main" val="75808178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8. Sınıflar İçin Derslerin Ağırlık Katsayıları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0637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 No</a:t>
                      </a:r>
                      <a:endParaRPr lang="tr-T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 Adı</a:t>
                      </a:r>
                      <a:endParaRPr lang="tr-T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Ağırlık Katsayıları</a:t>
                      </a:r>
                      <a:endParaRPr lang="tr-T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2796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Türkçe</a:t>
                      </a:r>
                      <a:endParaRPr lang="tr-T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567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Matematik</a:t>
                      </a:r>
                      <a:endParaRPr lang="tr-T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9139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Fen Bilimleri</a:t>
                      </a:r>
                      <a:endParaRPr lang="tr-T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5027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Sosyal Bilimler (T.C. İnkılap</a:t>
                      </a:r>
                    </a:p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Tarihi ve Atatürkçülük ile Din</a:t>
                      </a:r>
                    </a:p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Kültürü ve Ahlak Bilgisi)</a:t>
                      </a:r>
                      <a:endParaRPr lang="tr-T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4451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52851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5E697FD0-6AB2-4672-80D8-B366CD94B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59" y="742950"/>
            <a:ext cx="3643533" cy="1620422"/>
          </a:xfrm>
        </p:spPr>
      </p:pic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3DC5C222-97BD-495B-8D59-7294F6F57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53" y="2546252"/>
            <a:ext cx="8679766" cy="32215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0865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DD9B4563-FBC5-4969-8501-922D75E1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SINAV SONUÇLARININ BİLDİRİLMESİ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F0EC9CF8-79EF-4F23-8F57-0FCEFD1F2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Sınav sonuçları </a:t>
            </a:r>
            <a:r>
              <a:rPr lang="tr-TR" b="1" dirty="0"/>
              <a:t>18 Haziran 2021 </a:t>
            </a:r>
            <a:r>
              <a:rPr lang="tr-TR" dirty="0"/>
              <a:t>tarihinden itibaren </a:t>
            </a:r>
            <a:r>
              <a:rPr lang="tr-TR" b="1" dirty="0">
                <a:hlinkClick r:id="rId2"/>
              </a:rPr>
              <a:t>http://www.meb.gov.tr</a:t>
            </a:r>
            <a:r>
              <a:rPr lang="tr-TR" b="1" dirty="0"/>
              <a:t>  </a:t>
            </a:r>
            <a:r>
              <a:rPr lang="tr-TR" dirty="0"/>
              <a:t>internet adresinden ilan edilecektir.</a:t>
            </a:r>
          </a:p>
        </p:txBody>
      </p:sp>
    </p:spTree>
    <p:extLst>
      <p:ext uri="{BB962C8B-B14F-4D97-AF65-F5344CB8AC3E}">
        <p14:creationId xmlns="" xmlns:p14="http://schemas.microsoft.com/office/powerpoint/2010/main" val="3785539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BDF889E8-1309-4EEE-86F7-27DC52CDE16B}"/>
              </a:ext>
            </a:extLst>
          </p:cNvPr>
          <p:cNvSpPr txBox="1">
            <a:spLocks/>
          </p:cNvSpPr>
          <p:nvPr/>
        </p:nvSpPr>
        <p:spPr>
          <a:xfrm>
            <a:off x="969119" y="634507"/>
            <a:ext cx="10515600" cy="11414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6000" b="1" dirty="0"/>
              <a:t>Sınavda Başarılar Dilerim…</a:t>
            </a:r>
            <a:endParaRPr lang="id-ID" sz="6000" dirty="0"/>
          </a:p>
        </p:txBody>
      </p:sp>
      <p:sp>
        <p:nvSpPr>
          <p:cNvPr id="5" name="Freeform 5">
            <a:extLst>
              <a:ext uri="{FF2B5EF4-FFF2-40B4-BE49-F238E27FC236}">
                <a16:creationId xmlns="" xmlns:a16="http://schemas.microsoft.com/office/drawing/2014/main" id="{0640C6F2-5D0F-4650-9922-8E44DF79FF71}"/>
              </a:ext>
            </a:extLst>
          </p:cNvPr>
          <p:cNvSpPr>
            <a:spLocks/>
          </p:cNvSpPr>
          <p:nvPr/>
        </p:nvSpPr>
        <p:spPr bwMode="auto">
          <a:xfrm>
            <a:off x="943657" y="4324489"/>
            <a:ext cx="8477250" cy="1838325"/>
          </a:xfrm>
          <a:custGeom>
            <a:avLst/>
            <a:gdLst>
              <a:gd name="T0" fmla="*/ 4120 w 4120"/>
              <a:gd name="T1" fmla="*/ 579 h 1158"/>
              <a:gd name="T2" fmla="*/ 3660 w 4120"/>
              <a:gd name="T3" fmla="*/ 0 h 1158"/>
              <a:gd name="T4" fmla="*/ 3660 w 4120"/>
              <a:gd name="T5" fmla="*/ 307 h 1158"/>
              <a:gd name="T6" fmla="*/ 0 w 4120"/>
              <a:gd name="T7" fmla="*/ 307 h 1158"/>
              <a:gd name="T8" fmla="*/ 0 w 4120"/>
              <a:gd name="T9" fmla="*/ 851 h 1158"/>
              <a:gd name="T10" fmla="*/ 3660 w 4120"/>
              <a:gd name="T11" fmla="*/ 851 h 1158"/>
              <a:gd name="T12" fmla="*/ 3660 w 4120"/>
              <a:gd name="T13" fmla="*/ 1158 h 1158"/>
              <a:gd name="T14" fmla="*/ 4120 w 4120"/>
              <a:gd name="T15" fmla="*/ 579 h 1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20" h="1158">
                <a:moveTo>
                  <a:pt x="4120" y="579"/>
                </a:moveTo>
                <a:lnTo>
                  <a:pt x="3660" y="0"/>
                </a:lnTo>
                <a:lnTo>
                  <a:pt x="3660" y="307"/>
                </a:lnTo>
                <a:lnTo>
                  <a:pt x="0" y="307"/>
                </a:lnTo>
                <a:lnTo>
                  <a:pt x="0" y="851"/>
                </a:lnTo>
                <a:lnTo>
                  <a:pt x="3660" y="851"/>
                </a:lnTo>
                <a:lnTo>
                  <a:pt x="3660" y="1158"/>
                </a:lnTo>
                <a:lnTo>
                  <a:pt x="4120" y="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6" name="Freeform 6">
            <a:extLst>
              <a:ext uri="{FF2B5EF4-FFF2-40B4-BE49-F238E27FC236}">
                <a16:creationId xmlns="" xmlns:a16="http://schemas.microsoft.com/office/drawing/2014/main" id="{516924DA-1DDB-4D05-BEB1-06984471A1DB}"/>
              </a:ext>
            </a:extLst>
          </p:cNvPr>
          <p:cNvSpPr>
            <a:spLocks/>
          </p:cNvSpPr>
          <p:nvPr/>
        </p:nvSpPr>
        <p:spPr bwMode="auto">
          <a:xfrm>
            <a:off x="943657" y="3455989"/>
            <a:ext cx="7520472" cy="1838325"/>
          </a:xfrm>
          <a:custGeom>
            <a:avLst/>
            <a:gdLst>
              <a:gd name="T0" fmla="*/ 3655 w 3655"/>
              <a:gd name="T1" fmla="*/ 579 h 1158"/>
              <a:gd name="T2" fmla="*/ 3195 w 3655"/>
              <a:gd name="T3" fmla="*/ 0 h 1158"/>
              <a:gd name="T4" fmla="*/ 3195 w 3655"/>
              <a:gd name="T5" fmla="*/ 307 h 1158"/>
              <a:gd name="T6" fmla="*/ 0 w 3655"/>
              <a:gd name="T7" fmla="*/ 307 h 1158"/>
              <a:gd name="T8" fmla="*/ 0 w 3655"/>
              <a:gd name="T9" fmla="*/ 851 h 1158"/>
              <a:gd name="T10" fmla="*/ 3195 w 3655"/>
              <a:gd name="T11" fmla="*/ 851 h 1158"/>
              <a:gd name="T12" fmla="*/ 3195 w 3655"/>
              <a:gd name="T13" fmla="*/ 1158 h 1158"/>
              <a:gd name="T14" fmla="*/ 3655 w 3655"/>
              <a:gd name="T15" fmla="*/ 579 h 1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5" h="1158">
                <a:moveTo>
                  <a:pt x="3655" y="579"/>
                </a:moveTo>
                <a:lnTo>
                  <a:pt x="3195" y="0"/>
                </a:lnTo>
                <a:lnTo>
                  <a:pt x="3195" y="307"/>
                </a:lnTo>
                <a:lnTo>
                  <a:pt x="0" y="307"/>
                </a:lnTo>
                <a:lnTo>
                  <a:pt x="0" y="851"/>
                </a:lnTo>
                <a:lnTo>
                  <a:pt x="3195" y="851"/>
                </a:lnTo>
                <a:lnTo>
                  <a:pt x="3195" y="1158"/>
                </a:lnTo>
                <a:lnTo>
                  <a:pt x="3655" y="57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Freeform 7">
            <a:extLst>
              <a:ext uri="{FF2B5EF4-FFF2-40B4-BE49-F238E27FC236}">
                <a16:creationId xmlns="" xmlns:a16="http://schemas.microsoft.com/office/drawing/2014/main" id="{376D81CD-59C5-4A5F-8DD1-CFB10C15FB4A}"/>
              </a:ext>
            </a:extLst>
          </p:cNvPr>
          <p:cNvSpPr>
            <a:spLocks/>
          </p:cNvSpPr>
          <p:nvPr/>
        </p:nvSpPr>
        <p:spPr bwMode="auto">
          <a:xfrm>
            <a:off x="943657" y="2438275"/>
            <a:ext cx="6553407" cy="1836738"/>
          </a:xfrm>
          <a:custGeom>
            <a:avLst/>
            <a:gdLst>
              <a:gd name="T0" fmla="*/ 3185 w 3185"/>
              <a:gd name="T1" fmla="*/ 579 h 1157"/>
              <a:gd name="T2" fmla="*/ 2725 w 3185"/>
              <a:gd name="T3" fmla="*/ 0 h 1157"/>
              <a:gd name="T4" fmla="*/ 2725 w 3185"/>
              <a:gd name="T5" fmla="*/ 307 h 1157"/>
              <a:gd name="T6" fmla="*/ 0 w 3185"/>
              <a:gd name="T7" fmla="*/ 307 h 1157"/>
              <a:gd name="T8" fmla="*/ 0 w 3185"/>
              <a:gd name="T9" fmla="*/ 851 h 1157"/>
              <a:gd name="T10" fmla="*/ 2725 w 3185"/>
              <a:gd name="T11" fmla="*/ 851 h 1157"/>
              <a:gd name="T12" fmla="*/ 2725 w 3185"/>
              <a:gd name="T13" fmla="*/ 1157 h 1157"/>
              <a:gd name="T14" fmla="*/ 3185 w 3185"/>
              <a:gd name="T15" fmla="*/ 579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85" h="1157">
                <a:moveTo>
                  <a:pt x="3185" y="579"/>
                </a:moveTo>
                <a:lnTo>
                  <a:pt x="2725" y="0"/>
                </a:lnTo>
                <a:lnTo>
                  <a:pt x="2725" y="307"/>
                </a:lnTo>
                <a:lnTo>
                  <a:pt x="0" y="307"/>
                </a:lnTo>
                <a:lnTo>
                  <a:pt x="0" y="851"/>
                </a:lnTo>
                <a:lnTo>
                  <a:pt x="2725" y="851"/>
                </a:lnTo>
                <a:lnTo>
                  <a:pt x="2725" y="1157"/>
                </a:lnTo>
                <a:lnTo>
                  <a:pt x="3185" y="5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8">
            <a:extLst>
              <a:ext uri="{FF2B5EF4-FFF2-40B4-BE49-F238E27FC236}">
                <a16:creationId xmlns="" xmlns:a16="http://schemas.microsoft.com/office/drawing/2014/main" id="{EB7B5C77-D967-4668-A9CC-5CF37A169DEF}"/>
              </a:ext>
            </a:extLst>
          </p:cNvPr>
          <p:cNvSpPr>
            <a:spLocks/>
          </p:cNvSpPr>
          <p:nvPr/>
        </p:nvSpPr>
        <p:spPr bwMode="auto">
          <a:xfrm>
            <a:off x="969119" y="1565273"/>
            <a:ext cx="5582227" cy="1836738"/>
          </a:xfrm>
          <a:custGeom>
            <a:avLst/>
            <a:gdLst>
              <a:gd name="T0" fmla="*/ 2713 w 2713"/>
              <a:gd name="T1" fmla="*/ 579 h 1157"/>
              <a:gd name="T2" fmla="*/ 2253 w 2713"/>
              <a:gd name="T3" fmla="*/ 0 h 1157"/>
              <a:gd name="T4" fmla="*/ 2253 w 2713"/>
              <a:gd name="T5" fmla="*/ 307 h 1157"/>
              <a:gd name="T6" fmla="*/ 0 w 2713"/>
              <a:gd name="T7" fmla="*/ 307 h 1157"/>
              <a:gd name="T8" fmla="*/ 0 w 2713"/>
              <a:gd name="T9" fmla="*/ 851 h 1157"/>
              <a:gd name="T10" fmla="*/ 2253 w 2713"/>
              <a:gd name="T11" fmla="*/ 851 h 1157"/>
              <a:gd name="T12" fmla="*/ 2253 w 2713"/>
              <a:gd name="T13" fmla="*/ 1157 h 1157"/>
              <a:gd name="T14" fmla="*/ 2713 w 2713"/>
              <a:gd name="T15" fmla="*/ 579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13" h="1157">
                <a:moveTo>
                  <a:pt x="2713" y="579"/>
                </a:moveTo>
                <a:lnTo>
                  <a:pt x="2253" y="0"/>
                </a:lnTo>
                <a:lnTo>
                  <a:pt x="2253" y="307"/>
                </a:lnTo>
                <a:lnTo>
                  <a:pt x="0" y="307"/>
                </a:lnTo>
                <a:lnTo>
                  <a:pt x="0" y="851"/>
                </a:lnTo>
                <a:lnTo>
                  <a:pt x="2253" y="851"/>
                </a:lnTo>
                <a:lnTo>
                  <a:pt x="2253" y="1157"/>
                </a:lnTo>
                <a:lnTo>
                  <a:pt x="2713" y="5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TextBox 23">
            <a:extLst>
              <a:ext uri="{FF2B5EF4-FFF2-40B4-BE49-F238E27FC236}">
                <a16:creationId xmlns="" xmlns:a16="http://schemas.microsoft.com/office/drawing/2014/main" id="{2AEE714A-E648-478A-8212-3B898D4C3595}"/>
              </a:ext>
            </a:extLst>
          </p:cNvPr>
          <p:cNvSpPr txBox="1"/>
          <p:nvPr/>
        </p:nvSpPr>
        <p:spPr>
          <a:xfrm>
            <a:off x="1138084" y="4920513"/>
            <a:ext cx="575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>
                <a:solidFill>
                  <a:schemeClr val="bg1"/>
                </a:solidFill>
                <a:latin typeface="+mj-lt"/>
              </a:rPr>
              <a:t>Sunumumuz Bitmiştir.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23">
            <a:extLst>
              <a:ext uri="{FF2B5EF4-FFF2-40B4-BE49-F238E27FC236}">
                <a16:creationId xmlns="" xmlns:a16="http://schemas.microsoft.com/office/drawing/2014/main" id="{C12DEA04-EE2C-48F8-8910-A01B879D4259}"/>
              </a:ext>
            </a:extLst>
          </p:cNvPr>
          <p:cNvSpPr txBox="1"/>
          <p:nvPr/>
        </p:nvSpPr>
        <p:spPr>
          <a:xfrm>
            <a:off x="1138084" y="4103375"/>
            <a:ext cx="524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 err="1">
                <a:solidFill>
                  <a:schemeClr val="bg1"/>
                </a:solidFill>
                <a:latin typeface="+mj-lt"/>
              </a:rPr>
              <a:t>Hoşin</a:t>
            </a:r>
            <a:r>
              <a:rPr lang="tr-TR" sz="2800" b="1" dirty="0">
                <a:solidFill>
                  <a:schemeClr val="bg1"/>
                </a:solidFill>
                <a:latin typeface="+mj-lt"/>
              </a:rPr>
              <a:t> İmam Hatip Ortaokulu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23">
            <a:extLst>
              <a:ext uri="{FF2B5EF4-FFF2-40B4-BE49-F238E27FC236}">
                <a16:creationId xmlns="" xmlns:a16="http://schemas.microsoft.com/office/drawing/2014/main" id="{C2E8DDAC-1EA9-40DF-B1C6-9EAA0DF49CF5}"/>
              </a:ext>
            </a:extLst>
          </p:cNvPr>
          <p:cNvSpPr txBox="1"/>
          <p:nvPr/>
        </p:nvSpPr>
        <p:spPr>
          <a:xfrm>
            <a:off x="1086621" y="2176665"/>
            <a:ext cx="4030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>
                <a:solidFill>
                  <a:schemeClr val="bg1"/>
                </a:solidFill>
                <a:latin typeface="+mj-lt"/>
              </a:rPr>
              <a:t>Fahrettin BİNGÖL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23">
            <a:extLst>
              <a:ext uri="{FF2B5EF4-FFF2-40B4-BE49-F238E27FC236}">
                <a16:creationId xmlns="" xmlns:a16="http://schemas.microsoft.com/office/drawing/2014/main" id="{A7B48852-A8B8-4B4D-A0F6-81372D87821C}"/>
              </a:ext>
            </a:extLst>
          </p:cNvPr>
          <p:cNvSpPr txBox="1"/>
          <p:nvPr/>
        </p:nvSpPr>
        <p:spPr>
          <a:xfrm>
            <a:off x="1138084" y="3157356"/>
            <a:ext cx="3872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>
                <a:solidFill>
                  <a:schemeClr val="bg1"/>
                </a:solidFill>
                <a:latin typeface="+mj-lt"/>
              </a:rPr>
              <a:t>Psikolojik Danışman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961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2FB7663B-A9C7-46FE-B801-DB0D76513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SINAV GİRİŞ YERİ VE BELGESİ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E1B2B767-156D-4723-8CF9-E2D17D40B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Öğrencinin sınav giriş yeri, salonu, sıra numarası, alacağı sınav tedbir hizmeti gibi bilgiler sınav tarihinden en az 7 gün önce www.meb.gov.tr internet adresinden yayımlanacaktır.</a:t>
            </a:r>
          </a:p>
          <a:p>
            <a:r>
              <a:rPr lang="tr-TR" dirty="0"/>
              <a:t>Fotoğraflı sınav giriş belgesi elektronik ortamda okul müdürlükleri tarafından alınacak, mühürlenerek onaylandıktan sonra öğrencinin sınava gireceği salon ve sırada hazır bulundurulacaktır.</a:t>
            </a:r>
          </a:p>
        </p:txBody>
      </p:sp>
    </p:spTree>
    <p:extLst>
      <p:ext uri="{BB962C8B-B14F-4D97-AF65-F5344CB8AC3E}">
        <p14:creationId xmlns="" xmlns:p14="http://schemas.microsoft.com/office/powerpoint/2010/main" val="188640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A010FF52-8403-458E-ACA8-C56287079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SINAV GİRİŞ YERİ VE BELGESİ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70D2CC31-91D0-44F4-9626-96D57E75D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Fotoğraflı sınav giriş belgesinde öğrencinin kimlik bilgileri ile sınava gireceği sınav bölgesi (il/ilçe), bina, salon ve sıra bilgileri yer alacaktır. Öğrenci, fotoğraflı sınav giriş belgesinde yer alan sınav bölgesinde, binada, salonda ve sırada sınava girecektir.</a:t>
            </a:r>
          </a:p>
        </p:txBody>
      </p:sp>
    </p:spTree>
    <p:extLst>
      <p:ext uri="{BB962C8B-B14F-4D97-AF65-F5344CB8AC3E}">
        <p14:creationId xmlns="" xmlns:p14="http://schemas.microsoft.com/office/powerpoint/2010/main" val="3532777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A79AE3A9-46F8-4A5D-A9D9-0C0AA8641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SINAV GİRİŞ YERİ VE BELGESİ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AC6E7215-3BF8-4E0F-8868-C5FA17067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Doğal afet, yangın, karantina ve benzeri olağanüstü durumlarda Bölge Sınav Yürütme Komisyonunun teklifi üzerine </a:t>
            </a:r>
            <a:r>
              <a:rPr lang="tr-TR" dirty="0" err="1"/>
              <a:t>ÖDSGM’nin</a:t>
            </a:r>
            <a:r>
              <a:rPr lang="tr-TR" dirty="0"/>
              <a:t> uygun görüşü ile öğrencinin sınav yeri değiştirilebilecektir.</a:t>
            </a:r>
          </a:p>
        </p:txBody>
      </p:sp>
    </p:spTree>
    <p:extLst>
      <p:ext uri="{BB962C8B-B14F-4D97-AF65-F5344CB8AC3E}">
        <p14:creationId xmlns="" xmlns:p14="http://schemas.microsoft.com/office/powerpoint/2010/main" val="2785347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0465F6AB-9E09-4714-9B6C-28BE43C04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SINAVIN KAPSAMI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211153D6-745C-451D-9D12-E7C37662C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Sınav kapsamı kitapçıkta bulunan dersler ve bu derslere ait soru dağılımlarını içermektedir. Sınav kapsamı diğer slaytlarda yer alan tablolardan öğrenebilirsiniz.</a:t>
            </a:r>
          </a:p>
        </p:txBody>
      </p:sp>
    </p:spTree>
    <p:extLst>
      <p:ext uri="{BB962C8B-B14F-4D97-AF65-F5344CB8AC3E}">
        <p14:creationId xmlns="" xmlns:p14="http://schemas.microsoft.com/office/powerpoint/2010/main" val="2124002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56D9CD75-4817-41DA-87BC-2641064D9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SINAV UYGULAMASI</a:t>
            </a:r>
          </a:p>
        </p:txBody>
      </p:sp>
      <p:graphicFrame>
        <p:nvGraphicFramePr>
          <p:cNvPr id="4" name="Tablo 4">
            <a:extLst>
              <a:ext uri="{FF2B5EF4-FFF2-40B4-BE49-F238E27FC236}">
                <a16:creationId xmlns="" xmlns:a16="http://schemas.microsoft.com/office/drawing/2014/main" id="{B0E1196D-77B2-43EA-98D0-083AE7D788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60180899"/>
              </p:ext>
            </p:extLst>
          </p:nvPr>
        </p:nvGraphicFramePr>
        <p:xfrm>
          <a:off x="1295402" y="2515260"/>
          <a:ext cx="9601194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199">
                  <a:extLst>
                    <a:ext uri="{9D8B030D-6E8A-4147-A177-3AD203B41FA5}">
                      <a16:colId xmlns="" xmlns:a16="http://schemas.microsoft.com/office/drawing/2014/main" val="3318296409"/>
                    </a:ext>
                  </a:extLst>
                </a:gridCol>
                <a:gridCol w="1600199">
                  <a:extLst>
                    <a:ext uri="{9D8B030D-6E8A-4147-A177-3AD203B41FA5}">
                      <a16:colId xmlns="" xmlns:a16="http://schemas.microsoft.com/office/drawing/2014/main" val="2353387196"/>
                    </a:ext>
                  </a:extLst>
                </a:gridCol>
                <a:gridCol w="1600199">
                  <a:extLst>
                    <a:ext uri="{9D8B030D-6E8A-4147-A177-3AD203B41FA5}">
                      <a16:colId xmlns="" xmlns:a16="http://schemas.microsoft.com/office/drawing/2014/main" val="3968038910"/>
                    </a:ext>
                  </a:extLst>
                </a:gridCol>
                <a:gridCol w="1600199">
                  <a:extLst>
                    <a:ext uri="{9D8B030D-6E8A-4147-A177-3AD203B41FA5}">
                      <a16:colId xmlns="" xmlns:a16="http://schemas.microsoft.com/office/drawing/2014/main" val="1297586794"/>
                    </a:ext>
                  </a:extLst>
                </a:gridCol>
                <a:gridCol w="1600199">
                  <a:extLst>
                    <a:ext uri="{9D8B030D-6E8A-4147-A177-3AD203B41FA5}">
                      <a16:colId xmlns="" xmlns:a16="http://schemas.microsoft.com/office/drawing/2014/main" val="3192192909"/>
                    </a:ext>
                  </a:extLst>
                </a:gridCol>
                <a:gridCol w="1600199">
                  <a:extLst>
                    <a:ext uri="{9D8B030D-6E8A-4147-A177-3AD203B41FA5}">
                      <a16:colId xmlns="" xmlns:a16="http://schemas.microsoft.com/office/drawing/2014/main" val="19528914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SINAV UYGULAMASI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1622395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 6, 7, 8’inci Sınıflar</a:t>
                      </a:r>
                      <a:endParaRPr lang="tr-T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Sınav Tarihi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Sınav Saati ve</a:t>
                      </a:r>
                    </a:p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Süresi</a:t>
                      </a:r>
                      <a:endParaRPr lang="tr-T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Soru</a:t>
                      </a:r>
                    </a:p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Sayısı</a:t>
                      </a:r>
                      <a:endParaRPr lang="tr-T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Cevap</a:t>
                      </a:r>
                    </a:p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Seçenek</a:t>
                      </a:r>
                    </a:p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Sayısı</a:t>
                      </a:r>
                      <a:endParaRPr lang="tr-T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Kitapçık</a:t>
                      </a:r>
                    </a:p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Türü</a:t>
                      </a:r>
                      <a:endParaRPr lang="tr-T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76258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Eylül 2022</a:t>
                      </a:r>
                      <a:endParaRPr lang="tr-T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Saat: 10.00</a:t>
                      </a:r>
                    </a:p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Süre:120 Dakika</a:t>
                      </a:r>
                      <a:endParaRPr lang="tr-T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tr-T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(Dört)</a:t>
                      </a:r>
                      <a:endParaRPr lang="tr-T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A-B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0639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84445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18C8B627-4DEB-4593-B11E-F94C44C82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SINAVIN KAPSAMI</a:t>
            </a:r>
          </a:p>
        </p:txBody>
      </p:sp>
      <p:graphicFrame>
        <p:nvGraphicFramePr>
          <p:cNvPr id="15" name="Tablo 15">
            <a:extLst>
              <a:ext uri="{FF2B5EF4-FFF2-40B4-BE49-F238E27FC236}">
                <a16:creationId xmlns="" xmlns:a16="http://schemas.microsoft.com/office/drawing/2014/main" id="{C1F55681-8448-4867-859E-F76E197EC7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78169910"/>
              </p:ext>
            </p:extLst>
          </p:nvPr>
        </p:nvGraphicFramePr>
        <p:xfrm>
          <a:off x="1295400" y="2557463"/>
          <a:ext cx="9601197" cy="221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399">
                  <a:extLst>
                    <a:ext uri="{9D8B030D-6E8A-4147-A177-3AD203B41FA5}">
                      <a16:colId xmlns="" xmlns:a16="http://schemas.microsoft.com/office/drawing/2014/main" val="3936265238"/>
                    </a:ext>
                  </a:extLst>
                </a:gridCol>
                <a:gridCol w="3200399">
                  <a:extLst>
                    <a:ext uri="{9D8B030D-6E8A-4147-A177-3AD203B41FA5}">
                      <a16:colId xmlns="" xmlns:a16="http://schemas.microsoft.com/office/drawing/2014/main" val="2825909268"/>
                    </a:ext>
                  </a:extLst>
                </a:gridCol>
                <a:gridCol w="3200399">
                  <a:extLst>
                    <a:ext uri="{9D8B030D-6E8A-4147-A177-3AD203B41FA5}">
                      <a16:colId xmlns="" xmlns:a16="http://schemas.microsoft.com/office/drawing/2014/main" val="216086916"/>
                    </a:ext>
                  </a:extLst>
                </a:gridCol>
              </a:tblGrid>
              <a:tr h="298279">
                <a:tc gridSpan="3">
                  <a:txBody>
                    <a:bodyPr/>
                    <a:lstStyle/>
                    <a:p>
                      <a:pPr algn="ctr"/>
                      <a:r>
                        <a:rPr lang="es-ES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5, 6 VE 7’NCI SINIFLAR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29123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Sıra No</a:t>
                      </a:r>
                      <a:endParaRPr lang="tr-TR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Ders Adı </a:t>
                      </a:r>
                      <a:endParaRPr lang="tr-TR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Soru Sayısı</a:t>
                      </a:r>
                      <a:endParaRPr lang="tr-TR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1840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Türkçe</a:t>
                      </a:r>
                      <a:endParaRPr lang="tr-TR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25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4648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b="1" dirty="0"/>
                        <a:t>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Matematik</a:t>
                      </a:r>
                      <a:endParaRPr lang="tr-TR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25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72683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Fen Bilimleri</a:t>
                      </a:r>
                      <a:endParaRPr lang="tr-TR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25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44493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Sosyal Bilgiler</a:t>
                      </a:r>
                      <a:endParaRPr lang="tr-TR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25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074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39504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86AD095E-61BE-44BC-9F2B-81E2FCD42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SINAVIN KAPSAMI</a:t>
            </a:r>
          </a:p>
        </p:txBody>
      </p:sp>
      <p:graphicFrame>
        <p:nvGraphicFramePr>
          <p:cNvPr id="6" name="Tablo 6">
            <a:extLst>
              <a:ext uri="{FF2B5EF4-FFF2-40B4-BE49-F238E27FC236}">
                <a16:creationId xmlns="" xmlns:a16="http://schemas.microsoft.com/office/drawing/2014/main" id="{3A9F8BF1-FD96-4F4C-953C-B764A6E883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49170960"/>
              </p:ext>
            </p:extLst>
          </p:nvPr>
        </p:nvGraphicFramePr>
        <p:xfrm>
          <a:off x="1295400" y="2557463"/>
          <a:ext cx="9601197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399">
                  <a:extLst>
                    <a:ext uri="{9D8B030D-6E8A-4147-A177-3AD203B41FA5}">
                      <a16:colId xmlns="" xmlns:a16="http://schemas.microsoft.com/office/drawing/2014/main" val="2746767036"/>
                    </a:ext>
                  </a:extLst>
                </a:gridCol>
                <a:gridCol w="3200399">
                  <a:extLst>
                    <a:ext uri="{9D8B030D-6E8A-4147-A177-3AD203B41FA5}">
                      <a16:colId xmlns="" xmlns:a16="http://schemas.microsoft.com/office/drawing/2014/main" val="321891688"/>
                    </a:ext>
                  </a:extLst>
                </a:gridCol>
                <a:gridCol w="3200399">
                  <a:extLst>
                    <a:ext uri="{9D8B030D-6E8A-4147-A177-3AD203B41FA5}">
                      <a16:colId xmlns="" xmlns:a16="http://schemas.microsoft.com/office/drawing/2014/main" val="123903473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tr-TR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8. SINIF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99413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Sıra No</a:t>
                      </a:r>
                      <a:endParaRPr lang="tr-TR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Ders Adı</a:t>
                      </a:r>
                      <a:endParaRPr lang="tr-TR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Soru Sayısı</a:t>
                      </a:r>
                      <a:endParaRPr lang="tr-TR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8098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Türkçe</a:t>
                      </a:r>
                      <a:endParaRPr lang="tr-TR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25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9757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Matematik</a:t>
                      </a:r>
                      <a:endParaRPr lang="tr-TR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25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58280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Fen Bilimleri</a:t>
                      </a:r>
                      <a:endParaRPr lang="tr-TR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25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7224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Sosyal Bilimler (T.C. İnkılap</a:t>
                      </a:r>
                    </a:p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Tarihi ve Atatürkçülük ile Din</a:t>
                      </a:r>
                    </a:p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Kültürü ve Ahlak Bilgisi)</a:t>
                      </a:r>
                      <a:endParaRPr lang="tr-TR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25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98508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36242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A6F97AEA-F23B-448A-B1FC-0ADE9BAA9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DERSLERİN AĞIRLIK KATSAYILARI</a:t>
            </a:r>
          </a:p>
        </p:txBody>
      </p:sp>
      <p:graphicFrame>
        <p:nvGraphicFramePr>
          <p:cNvPr id="7" name="Tablo 7">
            <a:extLst>
              <a:ext uri="{FF2B5EF4-FFF2-40B4-BE49-F238E27FC236}">
                <a16:creationId xmlns="" xmlns:a16="http://schemas.microsoft.com/office/drawing/2014/main" id="{8DC2496A-E42C-4F45-9BE2-73EF1A595D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1136009"/>
              </p:ext>
            </p:extLst>
          </p:nvPr>
        </p:nvGraphicFramePr>
        <p:xfrm>
          <a:off x="1295400" y="2557463"/>
          <a:ext cx="960119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399">
                  <a:extLst>
                    <a:ext uri="{9D8B030D-6E8A-4147-A177-3AD203B41FA5}">
                      <a16:colId xmlns="" xmlns:a16="http://schemas.microsoft.com/office/drawing/2014/main" val="2925186787"/>
                    </a:ext>
                  </a:extLst>
                </a:gridCol>
                <a:gridCol w="3200399">
                  <a:extLst>
                    <a:ext uri="{9D8B030D-6E8A-4147-A177-3AD203B41FA5}">
                      <a16:colId xmlns="" xmlns:a16="http://schemas.microsoft.com/office/drawing/2014/main" val="147494070"/>
                    </a:ext>
                  </a:extLst>
                </a:gridCol>
                <a:gridCol w="3200399">
                  <a:extLst>
                    <a:ext uri="{9D8B030D-6E8A-4147-A177-3AD203B41FA5}">
                      <a16:colId xmlns="" xmlns:a16="http://schemas.microsoft.com/office/drawing/2014/main" val="139169867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0070C0"/>
                          </a:solidFill>
                        </a:rPr>
                        <a:t>5,6 ve 7. Sınıflar İçin Derslerin Ağırlık Katsayıları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6601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 No</a:t>
                      </a:r>
                      <a:endParaRPr lang="tr-TR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 Adı</a:t>
                      </a:r>
                      <a:endParaRPr lang="tr-TR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Ağırlık Katsayıları</a:t>
                      </a:r>
                      <a:endParaRPr lang="tr-TR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0935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1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Türkçe</a:t>
                      </a:r>
                      <a:endParaRPr lang="tr-TR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21267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2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Matematik</a:t>
                      </a:r>
                      <a:endParaRPr lang="tr-TR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7285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3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Fen Bilimleri</a:t>
                      </a:r>
                      <a:endParaRPr lang="tr-TR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3655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4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Sosyal Bilgiler</a:t>
                      </a:r>
                      <a:endParaRPr lang="tr-TR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38059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534455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</TotalTime>
  <Words>377</Words>
  <Application>Microsoft Office PowerPoint</Application>
  <PresentationFormat>Özel</PresentationFormat>
  <Paragraphs>108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Organik</vt:lpstr>
      <vt:lpstr>İLKÖĞRETİM VE ORTAÖĞRETİM KURUMLARI BURSLULUK SINAVI (İOKBS)-2022</vt:lpstr>
      <vt:lpstr>SINAV GİRİŞ YERİ VE BELGESİ</vt:lpstr>
      <vt:lpstr>SINAV GİRİŞ YERİ VE BELGESİ</vt:lpstr>
      <vt:lpstr>SINAV GİRİŞ YERİ VE BELGESİ</vt:lpstr>
      <vt:lpstr>SINAVIN KAPSAMI</vt:lpstr>
      <vt:lpstr>SINAV UYGULAMASI</vt:lpstr>
      <vt:lpstr>SINAVIN KAPSAMI</vt:lpstr>
      <vt:lpstr>SINAVIN KAPSAMI</vt:lpstr>
      <vt:lpstr>DERSLERİN AĞIRLIK KATSAYILARI</vt:lpstr>
      <vt:lpstr>DERSLERİN AĞIRLIK KATSAYILARI</vt:lpstr>
      <vt:lpstr>Slayt 11</vt:lpstr>
      <vt:lpstr>SINAV SONUÇLARININ BİLDİRİLMESİ </vt:lpstr>
      <vt:lpstr>Slayt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İLKÖĞRETİM VE ORTAÖĞRETİM KURUMLARI BURSLULUK SINAVI (İOKBS)-2021</dc:title>
  <dc:creator>Windows_7</dc:creator>
  <cp:lastModifiedBy>Hoşin İmamhatip</cp:lastModifiedBy>
  <cp:revision>10</cp:revision>
  <dcterms:created xsi:type="dcterms:W3CDTF">2021-03-16T08:41:13Z</dcterms:created>
  <dcterms:modified xsi:type="dcterms:W3CDTF">2022-03-08T06:03:36Z</dcterms:modified>
</cp:coreProperties>
</file>