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DA131-2E09-488B-B32D-17109A95506C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59448ED-A0EE-4E67-92A5-3D4DCD980DB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Psikolojik Sağlamlık</a:t>
          </a:r>
          <a:endParaRPr lang="tr-TR" dirty="0">
            <a:solidFill>
              <a:schemeClr val="tx1"/>
            </a:solidFill>
          </a:endParaRPr>
        </a:p>
      </dgm:t>
    </dgm:pt>
    <dgm:pt modelId="{7CCF7F3C-FE95-4C64-A3D6-0EFE7851DD66}" type="parTrans" cxnId="{2914F0AD-C2E0-4F3E-932D-87770A16BE44}">
      <dgm:prSet/>
      <dgm:spPr/>
      <dgm:t>
        <a:bodyPr/>
        <a:lstStyle/>
        <a:p>
          <a:endParaRPr lang="tr-TR"/>
        </a:p>
      </dgm:t>
    </dgm:pt>
    <dgm:pt modelId="{EF4BAB9C-CD55-4F38-AAE1-668E8F52612A}" type="sibTrans" cxnId="{2914F0AD-C2E0-4F3E-932D-87770A16BE44}">
      <dgm:prSet/>
      <dgm:spPr/>
      <dgm:t>
        <a:bodyPr/>
        <a:lstStyle/>
        <a:p>
          <a:endParaRPr lang="tr-TR"/>
        </a:p>
      </dgm:t>
    </dgm:pt>
    <dgm:pt modelId="{CEC1D0BA-B1C6-4E68-AF35-47B8D015BD75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Uyum sağlama becerisi ve pes etmeme</a:t>
          </a:r>
          <a:endParaRPr lang="tr-TR" sz="1600" dirty="0">
            <a:solidFill>
              <a:schemeClr val="tx1"/>
            </a:solidFill>
          </a:endParaRPr>
        </a:p>
      </dgm:t>
    </dgm:pt>
    <dgm:pt modelId="{E5AADE56-CA67-4167-94AC-CC99CD0FE964}" type="parTrans" cxnId="{573A0A52-F17E-4852-8C35-431F3385DBEA}">
      <dgm:prSet/>
      <dgm:spPr/>
      <dgm:t>
        <a:bodyPr/>
        <a:lstStyle/>
        <a:p>
          <a:endParaRPr lang="tr-TR"/>
        </a:p>
      </dgm:t>
    </dgm:pt>
    <dgm:pt modelId="{EA1DDE80-B302-48CD-ACC0-B22AE6F22E39}" type="sibTrans" cxnId="{573A0A52-F17E-4852-8C35-431F3385DBEA}">
      <dgm:prSet/>
      <dgm:spPr/>
      <dgm:t>
        <a:bodyPr/>
        <a:lstStyle/>
        <a:p>
          <a:endParaRPr lang="tr-TR"/>
        </a:p>
      </dgm:t>
    </dgm:pt>
    <dgm:pt modelId="{E21A0119-6C60-45C0-A9C9-C80FCB4E9A3F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Amaç ve plan</a:t>
          </a:r>
          <a:endParaRPr lang="tr-TR" sz="1600" dirty="0">
            <a:solidFill>
              <a:schemeClr val="tx1"/>
            </a:solidFill>
          </a:endParaRPr>
        </a:p>
      </dgm:t>
    </dgm:pt>
    <dgm:pt modelId="{D39B2736-F0BD-474A-922C-04E42C2FFC2C}" type="parTrans" cxnId="{CC42BD4B-3A87-4434-949B-501392D0E569}">
      <dgm:prSet/>
      <dgm:spPr/>
      <dgm:t>
        <a:bodyPr/>
        <a:lstStyle/>
        <a:p>
          <a:endParaRPr lang="tr-TR"/>
        </a:p>
      </dgm:t>
    </dgm:pt>
    <dgm:pt modelId="{AE7C6C97-BE51-43FF-BBD0-F2018B2D07D5}" type="sibTrans" cxnId="{CC42BD4B-3A87-4434-949B-501392D0E569}">
      <dgm:prSet/>
      <dgm:spPr/>
      <dgm:t>
        <a:bodyPr/>
        <a:lstStyle/>
        <a:p>
          <a:endParaRPr lang="tr-TR"/>
        </a:p>
      </dgm:t>
    </dgm:pt>
    <dgm:pt modelId="{ED7CDD5A-D5AB-4220-BE9C-CD6B6570E8DA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Yetenek ve özgüven</a:t>
          </a:r>
          <a:endParaRPr lang="tr-TR" sz="1600" dirty="0">
            <a:solidFill>
              <a:schemeClr val="tx1"/>
            </a:solidFill>
          </a:endParaRPr>
        </a:p>
      </dgm:t>
    </dgm:pt>
    <dgm:pt modelId="{3861CCE6-3DF1-404B-BE6C-C9244FCA4508}" type="parTrans" cxnId="{5BF70EC3-73C7-4861-9D58-64CBD04EEF56}">
      <dgm:prSet/>
      <dgm:spPr/>
      <dgm:t>
        <a:bodyPr/>
        <a:lstStyle/>
        <a:p>
          <a:endParaRPr lang="tr-TR"/>
        </a:p>
      </dgm:t>
    </dgm:pt>
    <dgm:pt modelId="{BCDA25EB-3B16-48A6-816B-948CAFAB52F6}" type="sibTrans" cxnId="{5BF70EC3-73C7-4861-9D58-64CBD04EEF56}">
      <dgm:prSet/>
      <dgm:spPr/>
      <dgm:t>
        <a:bodyPr/>
        <a:lstStyle/>
        <a:p>
          <a:endParaRPr lang="tr-TR"/>
        </a:p>
      </dgm:t>
    </dgm:pt>
    <dgm:pt modelId="{1D9A98F9-E978-4AE9-9D62-061F5D8EC4BE}">
      <dgm:prSet/>
      <dgm:spPr/>
      <dgm:t>
        <a:bodyPr/>
        <a:lstStyle/>
        <a:p>
          <a:endParaRPr lang="tr-TR"/>
        </a:p>
      </dgm:t>
    </dgm:pt>
    <dgm:pt modelId="{464F4AD6-7782-4B5B-9306-3CE708158E36}" type="parTrans" cxnId="{42A74D90-568D-458A-B60E-723C77F8F2A4}">
      <dgm:prSet/>
      <dgm:spPr/>
      <dgm:t>
        <a:bodyPr/>
        <a:lstStyle/>
        <a:p>
          <a:endParaRPr lang="tr-TR"/>
        </a:p>
      </dgm:t>
    </dgm:pt>
    <dgm:pt modelId="{EEE5BE4B-4258-494C-B694-A5E028A1C708}" type="sibTrans" cxnId="{42A74D90-568D-458A-B60E-723C77F8F2A4}">
      <dgm:prSet/>
      <dgm:spPr/>
      <dgm:t>
        <a:bodyPr/>
        <a:lstStyle/>
        <a:p>
          <a:endParaRPr lang="tr-TR"/>
        </a:p>
      </dgm:t>
    </dgm:pt>
    <dgm:pt modelId="{BAB00F26-577C-4D60-BA19-1B94F0A59065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Çevre ile iyi ilişkiler</a:t>
          </a:r>
          <a:endParaRPr lang="tr-TR" sz="1600" dirty="0">
            <a:solidFill>
              <a:schemeClr val="tx1"/>
            </a:solidFill>
          </a:endParaRPr>
        </a:p>
      </dgm:t>
    </dgm:pt>
    <dgm:pt modelId="{8240E359-86AE-4E85-A923-7ABBC594BC60}" type="parTrans" cxnId="{73659867-821B-494C-8F20-1676FBD2E9D7}">
      <dgm:prSet/>
      <dgm:spPr/>
      <dgm:t>
        <a:bodyPr/>
        <a:lstStyle/>
        <a:p>
          <a:endParaRPr lang="tr-TR"/>
        </a:p>
      </dgm:t>
    </dgm:pt>
    <dgm:pt modelId="{E41FC9F6-FA60-436E-9222-CBAE14BFBA3C}" type="sibTrans" cxnId="{73659867-821B-494C-8F20-1676FBD2E9D7}">
      <dgm:prSet/>
      <dgm:spPr/>
      <dgm:t>
        <a:bodyPr/>
        <a:lstStyle/>
        <a:p>
          <a:endParaRPr lang="tr-TR"/>
        </a:p>
      </dgm:t>
    </dgm:pt>
    <dgm:pt modelId="{B2440CD6-DEE4-4FEB-8409-713DD6CEC1B6}" type="pres">
      <dgm:prSet presAssocID="{957DA131-2E09-488B-B32D-17109A9550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3D2BBA-97FB-4B21-92BC-93E8078F09E3}" type="pres">
      <dgm:prSet presAssocID="{859448ED-A0EE-4E67-92A5-3D4DCD980DB0}" presName="centerShape" presStyleLbl="node0" presStyleIdx="0" presStyleCnt="1"/>
      <dgm:spPr/>
      <dgm:t>
        <a:bodyPr/>
        <a:lstStyle/>
        <a:p>
          <a:endParaRPr lang="tr-TR"/>
        </a:p>
      </dgm:t>
    </dgm:pt>
    <dgm:pt modelId="{9D73EA6F-18D6-4F53-8DCF-D5CF35A9A977}" type="pres">
      <dgm:prSet presAssocID="{ED7CDD5A-D5AB-4220-BE9C-CD6B6570E8DA}" presName="node" presStyleLbl="node1" presStyleIdx="0" presStyleCnt="4" custScaleX="128871" custScaleY="120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A2D271-2A59-45DB-A329-881F1890188A}" type="pres">
      <dgm:prSet presAssocID="{ED7CDD5A-D5AB-4220-BE9C-CD6B6570E8DA}" presName="dummy" presStyleCnt="0"/>
      <dgm:spPr/>
    </dgm:pt>
    <dgm:pt modelId="{73139922-03AE-4F26-8F89-89849E32AE1D}" type="pres">
      <dgm:prSet presAssocID="{BCDA25EB-3B16-48A6-816B-948CAFAB52F6}" presName="sibTrans" presStyleLbl="sibTrans2D1" presStyleIdx="0" presStyleCnt="4"/>
      <dgm:spPr/>
      <dgm:t>
        <a:bodyPr/>
        <a:lstStyle/>
        <a:p>
          <a:endParaRPr lang="tr-TR"/>
        </a:p>
      </dgm:t>
    </dgm:pt>
    <dgm:pt modelId="{E5924B7B-D224-42D4-B389-7BEFF0BDF662}" type="pres">
      <dgm:prSet presAssocID="{BAB00F26-577C-4D60-BA19-1B94F0A59065}" presName="node" presStyleLbl="node1" presStyleIdx="1" presStyleCnt="4" custScaleX="133084" custScaleY="1286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C02B98-F653-4D2E-891B-F9BBDA097211}" type="pres">
      <dgm:prSet presAssocID="{BAB00F26-577C-4D60-BA19-1B94F0A59065}" presName="dummy" presStyleCnt="0"/>
      <dgm:spPr/>
    </dgm:pt>
    <dgm:pt modelId="{D862FB53-7761-4F54-A799-23EB5D0B317B}" type="pres">
      <dgm:prSet presAssocID="{E41FC9F6-FA60-436E-9222-CBAE14BFBA3C}" presName="sibTrans" presStyleLbl="sibTrans2D1" presStyleIdx="1" presStyleCnt="4"/>
      <dgm:spPr/>
      <dgm:t>
        <a:bodyPr/>
        <a:lstStyle/>
        <a:p>
          <a:endParaRPr lang="tr-TR"/>
        </a:p>
      </dgm:t>
    </dgm:pt>
    <dgm:pt modelId="{A72D29E7-E228-49E4-961A-398A60425C19}" type="pres">
      <dgm:prSet presAssocID="{CEC1D0BA-B1C6-4E68-AF35-47B8D015BD75}" presName="node" presStyleLbl="node1" presStyleIdx="2" presStyleCnt="4" custScaleX="149548" custScaleY="1227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4DFB2C-DC90-4E54-8EA4-07494C5D9D14}" type="pres">
      <dgm:prSet presAssocID="{CEC1D0BA-B1C6-4E68-AF35-47B8D015BD75}" presName="dummy" presStyleCnt="0"/>
      <dgm:spPr/>
    </dgm:pt>
    <dgm:pt modelId="{ACC9627F-E809-4A06-8D2F-79AE7B98957F}" type="pres">
      <dgm:prSet presAssocID="{EA1DDE80-B302-48CD-ACC0-B22AE6F22E39}" presName="sibTrans" presStyleLbl="sibTrans2D1" presStyleIdx="2" presStyleCnt="4"/>
      <dgm:spPr/>
      <dgm:t>
        <a:bodyPr/>
        <a:lstStyle/>
        <a:p>
          <a:endParaRPr lang="tr-TR"/>
        </a:p>
      </dgm:t>
    </dgm:pt>
    <dgm:pt modelId="{61A1ADC6-50F5-4A6F-BF12-9B0B3B68A6BB}" type="pres">
      <dgm:prSet presAssocID="{E21A0119-6C60-45C0-A9C9-C80FCB4E9A3F}" presName="node" presStyleLbl="node1" presStyleIdx="3" presStyleCnt="4" custScaleX="137695" custScaleY="1236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EEB417-A0CC-45B1-816F-D58DA092F89A}" type="pres">
      <dgm:prSet presAssocID="{E21A0119-6C60-45C0-A9C9-C80FCB4E9A3F}" presName="dummy" presStyleCnt="0"/>
      <dgm:spPr/>
    </dgm:pt>
    <dgm:pt modelId="{9172A98E-8B8A-4512-A682-4262ACBBAE8F}" type="pres">
      <dgm:prSet presAssocID="{AE7C6C97-BE51-43FF-BBD0-F2018B2D07D5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22973FD2-31E2-4805-9E11-79D3507659B7}" type="presOf" srcId="{E21A0119-6C60-45C0-A9C9-C80FCB4E9A3F}" destId="{61A1ADC6-50F5-4A6F-BF12-9B0B3B68A6BB}" srcOrd="0" destOrd="0" presId="urn:microsoft.com/office/officeart/2005/8/layout/radial6"/>
    <dgm:cxn modelId="{0EE80CC5-8D66-4C14-B58D-5C991BE79064}" type="presOf" srcId="{CEC1D0BA-B1C6-4E68-AF35-47B8D015BD75}" destId="{A72D29E7-E228-49E4-961A-398A60425C19}" srcOrd="0" destOrd="0" presId="urn:microsoft.com/office/officeart/2005/8/layout/radial6"/>
    <dgm:cxn modelId="{0D73D918-F23E-4F1D-AD53-DA1A6B18B4CC}" type="presOf" srcId="{E41FC9F6-FA60-436E-9222-CBAE14BFBA3C}" destId="{D862FB53-7761-4F54-A799-23EB5D0B317B}" srcOrd="0" destOrd="0" presId="urn:microsoft.com/office/officeart/2005/8/layout/radial6"/>
    <dgm:cxn modelId="{47CEACCE-3FDA-44F6-B071-2DCA75940401}" type="presOf" srcId="{AE7C6C97-BE51-43FF-BBD0-F2018B2D07D5}" destId="{9172A98E-8B8A-4512-A682-4262ACBBAE8F}" srcOrd="0" destOrd="0" presId="urn:microsoft.com/office/officeart/2005/8/layout/radial6"/>
    <dgm:cxn modelId="{5BF70EC3-73C7-4861-9D58-64CBD04EEF56}" srcId="{859448ED-A0EE-4E67-92A5-3D4DCD980DB0}" destId="{ED7CDD5A-D5AB-4220-BE9C-CD6B6570E8DA}" srcOrd="0" destOrd="0" parTransId="{3861CCE6-3DF1-404B-BE6C-C9244FCA4508}" sibTransId="{BCDA25EB-3B16-48A6-816B-948CAFAB52F6}"/>
    <dgm:cxn modelId="{BC3CCCC4-B5E7-44A0-8701-6420BBADB01B}" type="presOf" srcId="{859448ED-A0EE-4E67-92A5-3D4DCD980DB0}" destId="{3D3D2BBA-97FB-4B21-92BC-93E8078F09E3}" srcOrd="0" destOrd="0" presId="urn:microsoft.com/office/officeart/2005/8/layout/radial6"/>
    <dgm:cxn modelId="{12242AAF-BBC3-4ED5-814C-934AAE34DAC3}" type="presOf" srcId="{957DA131-2E09-488B-B32D-17109A95506C}" destId="{B2440CD6-DEE4-4FEB-8409-713DD6CEC1B6}" srcOrd="0" destOrd="0" presId="urn:microsoft.com/office/officeart/2005/8/layout/radial6"/>
    <dgm:cxn modelId="{42A74D90-568D-458A-B60E-723C77F8F2A4}" srcId="{957DA131-2E09-488B-B32D-17109A95506C}" destId="{1D9A98F9-E978-4AE9-9D62-061F5D8EC4BE}" srcOrd="1" destOrd="0" parTransId="{464F4AD6-7782-4B5B-9306-3CE708158E36}" sibTransId="{EEE5BE4B-4258-494C-B694-A5E028A1C708}"/>
    <dgm:cxn modelId="{CC42BD4B-3A87-4434-949B-501392D0E569}" srcId="{859448ED-A0EE-4E67-92A5-3D4DCD980DB0}" destId="{E21A0119-6C60-45C0-A9C9-C80FCB4E9A3F}" srcOrd="3" destOrd="0" parTransId="{D39B2736-F0BD-474A-922C-04E42C2FFC2C}" sibTransId="{AE7C6C97-BE51-43FF-BBD0-F2018B2D07D5}"/>
    <dgm:cxn modelId="{2914F0AD-C2E0-4F3E-932D-87770A16BE44}" srcId="{957DA131-2E09-488B-B32D-17109A95506C}" destId="{859448ED-A0EE-4E67-92A5-3D4DCD980DB0}" srcOrd="0" destOrd="0" parTransId="{7CCF7F3C-FE95-4C64-A3D6-0EFE7851DD66}" sibTransId="{EF4BAB9C-CD55-4F38-AAE1-668E8F52612A}"/>
    <dgm:cxn modelId="{13365C51-D813-4BC8-86F8-8E9B00589012}" type="presOf" srcId="{BCDA25EB-3B16-48A6-816B-948CAFAB52F6}" destId="{73139922-03AE-4F26-8F89-89849E32AE1D}" srcOrd="0" destOrd="0" presId="urn:microsoft.com/office/officeart/2005/8/layout/radial6"/>
    <dgm:cxn modelId="{73659867-821B-494C-8F20-1676FBD2E9D7}" srcId="{859448ED-A0EE-4E67-92A5-3D4DCD980DB0}" destId="{BAB00F26-577C-4D60-BA19-1B94F0A59065}" srcOrd="1" destOrd="0" parTransId="{8240E359-86AE-4E85-A923-7ABBC594BC60}" sibTransId="{E41FC9F6-FA60-436E-9222-CBAE14BFBA3C}"/>
    <dgm:cxn modelId="{573A0A52-F17E-4852-8C35-431F3385DBEA}" srcId="{859448ED-A0EE-4E67-92A5-3D4DCD980DB0}" destId="{CEC1D0BA-B1C6-4E68-AF35-47B8D015BD75}" srcOrd="2" destOrd="0" parTransId="{E5AADE56-CA67-4167-94AC-CC99CD0FE964}" sibTransId="{EA1DDE80-B302-48CD-ACC0-B22AE6F22E39}"/>
    <dgm:cxn modelId="{39A3F417-2A8B-4042-A8C0-0F0CF86C8015}" type="presOf" srcId="{BAB00F26-577C-4D60-BA19-1B94F0A59065}" destId="{E5924B7B-D224-42D4-B389-7BEFF0BDF662}" srcOrd="0" destOrd="0" presId="urn:microsoft.com/office/officeart/2005/8/layout/radial6"/>
    <dgm:cxn modelId="{5A4E12AB-E6E3-4F4C-8C82-47ED5C322C77}" type="presOf" srcId="{ED7CDD5A-D5AB-4220-BE9C-CD6B6570E8DA}" destId="{9D73EA6F-18D6-4F53-8DCF-D5CF35A9A977}" srcOrd="0" destOrd="0" presId="urn:microsoft.com/office/officeart/2005/8/layout/radial6"/>
    <dgm:cxn modelId="{F9590351-F107-47A7-A1F0-C1BA859F2582}" type="presOf" srcId="{EA1DDE80-B302-48CD-ACC0-B22AE6F22E39}" destId="{ACC9627F-E809-4A06-8D2F-79AE7B98957F}" srcOrd="0" destOrd="0" presId="urn:microsoft.com/office/officeart/2005/8/layout/radial6"/>
    <dgm:cxn modelId="{D4742BFD-A30E-4E2F-ACF5-06EFEC0B9868}" type="presParOf" srcId="{B2440CD6-DEE4-4FEB-8409-713DD6CEC1B6}" destId="{3D3D2BBA-97FB-4B21-92BC-93E8078F09E3}" srcOrd="0" destOrd="0" presId="urn:microsoft.com/office/officeart/2005/8/layout/radial6"/>
    <dgm:cxn modelId="{EEB72C09-0597-46E7-8B12-1877B37A80F6}" type="presParOf" srcId="{B2440CD6-DEE4-4FEB-8409-713DD6CEC1B6}" destId="{9D73EA6F-18D6-4F53-8DCF-D5CF35A9A977}" srcOrd="1" destOrd="0" presId="urn:microsoft.com/office/officeart/2005/8/layout/radial6"/>
    <dgm:cxn modelId="{B7810E89-A640-42D3-812A-E36B4162F4E9}" type="presParOf" srcId="{B2440CD6-DEE4-4FEB-8409-713DD6CEC1B6}" destId="{F7A2D271-2A59-45DB-A329-881F1890188A}" srcOrd="2" destOrd="0" presId="urn:microsoft.com/office/officeart/2005/8/layout/radial6"/>
    <dgm:cxn modelId="{12D42403-95E6-49A4-9B13-2BA97C37CDC4}" type="presParOf" srcId="{B2440CD6-DEE4-4FEB-8409-713DD6CEC1B6}" destId="{73139922-03AE-4F26-8F89-89849E32AE1D}" srcOrd="3" destOrd="0" presId="urn:microsoft.com/office/officeart/2005/8/layout/radial6"/>
    <dgm:cxn modelId="{2F777EEA-F8A7-412D-B8D1-051DA62B74DE}" type="presParOf" srcId="{B2440CD6-DEE4-4FEB-8409-713DD6CEC1B6}" destId="{E5924B7B-D224-42D4-B389-7BEFF0BDF662}" srcOrd="4" destOrd="0" presId="urn:microsoft.com/office/officeart/2005/8/layout/radial6"/>
    <dgm:cxn modelId="{E0DC2341-6872-43BC-98F1-838E232E6C3A}" type="presParOf" srcId="{B2440CD6-DEE4-4FEB-8409-713DD6CEC1B6}" destId="{35C02B98-F653-4D2E-891B-F9BBDA097211}" srcOrd="5" destOrd="0" presId="urn:microsoft.com/office/officeart/2005/8/layout/radial6"/>
    <dgm:cxn modelId="{3A2EFDC7-BAB0-4000-8F81-A70E50B842D8}" type="presParOf" srcId="{B2440CD6-DEE4-4FEB-8409-713DD6CEC1B6}" destId="{D862FB53-7761-4F54-A799-23EB5D0B317B}" srcOrd="6" destOrd="0" presId="urn:microsoft.com/office/officeart/2005/8/layout/radial6"/>
    <dgm:cxn modelId="{2FDB9509-A7FE-453F-A8F5-6E7DB0C2F3DC}" type="presParOf" srcId="{B2440CD6-DEE4-4FEB-8409-713DD6CEC1B6}" destId="{A72D29E7-E228-49E4-961A-398A60425C19}" srcOrd="7" destOrd="0" presId="urn:microsoft.com/office/officeart/2005/8/layout/radial6"/>
    <dgm:cxn modelId="{99884377-6570-45AA-AC16-D1D9B07331DE}" type="presParOf" srcId="{B2440CD6-DEE4-4FEB-8409-713DD6CEC1B6}" destId="{C54DFB2C-DC90-4E54-8EA4-07494C5D9D14}" srcOrd="8" destOrd="0" presId="urn:microsoft.com/office/officeart/2005/8/layout/radial6"/>
    <dgm:cxn modelId="{223C9CAF-22E6-4858-9A51-82A3B52DB61A}" type="presParOf" srcId="{B2440CD6-DEE4-4FEB-8409-713DD6CEC1B6}" destId="{ACC9627F-E809-4A06-8D2F-79AE7B98957F}" srcOrd="9" destOrd="0" presId="urn:microsoft.com/office/officeart/2005/8/layout/radial6"/>
    <dgm:cxn modelId="{73BD39DB-31F7-42A0-A2EB-599E4A7D1CB4}" type="presParOf" srcId="{B2440CD6-DEE4-4FEB-8409-713DD6CEC1B6}" destId="{61A1ADC6-50F5-4A6F-BF12-9B0B3B68A6BB}" srcOrd="10" destOrd="0" presId="urn:microsoft.com/office/officeart/2005/8/layout/radial6"/>
    <dgm:cxn modelId="{4ECBF853-7839-49CB-9600-825E414F6BAB}" type="presParOf" srcId="{B2440CD6-DEE4-4FEB-8409-713DD6CEC1B6}" destId="{EEEEB417-A0CC-45B1-816F-D58DA092F89A}" srcOrd="11" destOrd="0" presId="urn:microsoft.com/office/officeart/2005/8/layout/radial6"/>
    <dgm:cxn modelId="{B04FE94F-BBED-49E1-B509-C3ADDF8E3F8E}" type="presParOf" srcId="{B2440CD6-DEE4-4FEB-8409-713DD6CEC1B6}" destId="{9172A98E-8B8A-4512-A682-4262ACBBAE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2A98E-8B8A-4512-A682-4262ACBBAE8F}">
      <dsp:nvSpPr>
        <dsp:cNvPr id="0" name=""/>
        <dsp:cNvSpPr/>
      </dsp:nvSpPr>
      <dsp:spPr>
        <a:xfrm>
          <a:off x="3051564" y="570050"/>
          <a:ext cx="3841049" cy="3841049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9627F-E809-4A06-8D2F-79AE7B98957F}">
      <dsp:nvSpPr>
        <dsp:cNvPr id="0" name=""/>
        <dsp:cNvSpPr/>
      </dsp:nvSpPr>
      <dsp:spPr>
        <a:xfrm>
          <a:off x="3051564" y="570050"/>
          <a:ext cx="3841049" cy="3841049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2FB53-7761-4F54-A799-23EB5D0B317B}">
      <dsp:nvSpPr>
        <dsp:cNvPr id="0" name=""/>
        <dsp:cNvSpPr/>
      </dsp:nvSpPr>
      <dsp:spPr>
        <a:xfrm>
          <a:off x="3051564" y="570050"/>
          <a:ext cx="3841049" cy="3841049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9922-03AE-4F26-8F89-89849E32AE1D}">
      <dsp:nvSpPr>
        <dsp:cNvPr id="0" name=""/>
        <dsp:cNvSpPr/>
      </dsp:nvSpPr>
      <dsp:spPr>
        <a:xfrm>
          <a:off x="3051564" y="570050"/>
          <a:ext cx="3841049" cy="3841049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D2BBA-97FB-4B21-92BC-93E8078F09E3}">
      <dsp:nvSpPr>
        <dsp:cNvPr id="0" name=""/>
        <dsp:cNvSpPr/>
      </dsp:nvSpPr>
      <dsp:spPr>
        <a:xfrm>
          <a:off x="4088491" y="1606977"/>
          <a:ext cx="1767195" cy="1767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Psikolojik Sağlamlık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4088491" y="1606977"/>
        <a:ext cx="1767195" cy="1767195"/>
      </dsp:txXfrm>
    </dsp:sp>
    <dsp:sp modelId="{9D73EA6F-18D6-4F53-8DCF-D5CF35A9A977}">
      <dsp:nvSpPr>
        <dsp:cNvPr id="0" name=""/>
        <dsp:cNvSpPr/>
      </dsp:nvSpPr>
      <dsp:spPr>
        <a:xfrm>
          <a:off x="4174998" y="-133743"/>
          <a:ext cx="1594181" cy="14966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Yetenek ve özgüven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174998" y="-133743"/>
        <a:ext cx="1594181" cy="1496653"/>
      </dsp:txXfrm>
    </dsp:sp>
    <dsp:sp modelId="{E5924B7B-D224-42D4-B389-7BEFF0BDF662}">
      <dsp:nvSpPr>
        <dsp:cNvPr id="0" name=""/>
        <dsp:cNvSpPr/>
      </dsp:nvSpPr>
      <dsp:spPr>
        <a:xfrm>
          <a:off x="6024932" y="1694888"/>
          <a:ext cx="1646297" cy="1591373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Çevre ile iyi ilişkiler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6024932" y="1694888"/>
        <a:ext cx="1646297" cy="1591373"/>
      </dsp:txXfrm>
    </dsp:sp>
    <dsp:sp modelId="{A72D29E7-E228-49E4-961A-398A60425C19}">
      <dsp:nvSpPr>
        <dsp:cNvPr id="0" name=""/>
        <dsp:cNvSpPr/>
      </dsp:nvSpPr>
      <dsp:spPr>
        <a:xfrm>
          <a:off x="4047107" y="3607112"/>
          <a:ext cx="1849963" cy="1518907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Uyum sağlama becerisi ve pes etmeme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047107" y="3607112"/>
        <a:ext cx="1849963" cy="1518907"/>
      </dsp:txXfrm>
    </dsp:sp>
    <dsp:sp modelId="{61A1ADC6-50F5-4A6F-BF12-9B0B3B68A6BB}">
      <dsp:nvSpPr>
        <dsp:cNvPr id="0" name=""/>
        <dsp:cNvSpPr/>
      </dsp:nvSpPr>
      <dsp:spPr>
        <a:xfrm>
          <a:off x="2244429" y="1725671"/>
          <a:ext cx="1703337" cy="152980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Amaç ve plan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2244429" y="1725671"/>
        <a:ext cx="1703337" cy="1529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A955-6928-40F3-8519-6BE8F9DD233D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936C-203C-45B2-9E12-D73ABB8EC0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0055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9724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787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183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100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468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4511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0997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669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7775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7828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4491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02971-31C9-4495-ACAD-9B6EFCBFB88E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E16F-57EB-40C3-8B0F-5442F5E82D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3252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871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Psikolojik Sağlamlık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69701" y="2627289"/>
            <a:ext cx="11281893" cy="3825025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</a:rPr>
              <a:t>(</a:t>
            </a:r>
            <a:r>
              <a:rPr lang="tr-TR" sz="4400" dirty="0" smtClean="0">
                <a:solidFill>
                  <a:srgbClr val="0070C0"/>
                </a:solidFill>
              </a:rPr>
              <a:t>Psikolojik</a:t>
            </a:r>
            <a:r>
              <a:rPr lang="tr-TR" sz="4400" dirty="0" smtClean="0">
                <a:solidFill>
                  <a:srgbClr val="0070C0"/>
                </a:solidFill>
              </a:rPr>
              <a:t> </a:t>
            </a:r>
            <a:r>
              <a:rPr lang="tr-TR" sz="4400" dirty="0" smtClean="0">
                <a:solidFill>
                  <a:srgbClr val="0070C0"/>
                </a:solidFill>
              </a:rPr>
              <a:t>Dayan</a:t>
            </a:r>
            <a:r>
              <a:rPr lang="" sz="4400" dirty="0" smtClean="0">
                <a:solidFill>
                  <a:srgbClr val="0070C0"/>
                </a:solidFill>
              </a:rPr>
              <a:t>ıklılık</a:t>
            </a:r>
            <a:r>
              <a:rPr lang="tr-TR" sz="4400" dirty="0" smtClean="0">
                <a:solidFill>
                  <a:srgbClr val="0070C0"/>
                </a:solidFill>
              </a:rPr>
              <a:t>)</a:t>
            </a:r>
          </a:p>
          <a:p>
            <a:endParaRPr lang="tr-TR" sz="4400" dirty="0" smtClean="0">
              <a:solidFill>
                <a:srgbClr val="0070C0"/>
              </a:solidFill>
            </a:endParaRPr>
          </a:p>
          <a:p>
            <a:r>
              <a:rPr lang="tr-T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Psikolojik Danışman/Rehber Öğretmen Fahrettin Bingöl</a:t>
            </a:r>
            <a:endParaRPr lang="tr-TR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70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00545"/>
            <a:ext cx="10515600" cy="790143"/>
          </a:xfrm>
        </p:spPr>
        <p:txBody>
          <a:bodyPr>
            <a:normAutofit fontScale="90000"/>
          </a:bodyPr>
          <a:lstStyle/>
          <a:p>
            <a:r>
              <a:rPr lang="tr-TR" sz="5300" b="1" dirty="0">
                <a:solidFill>
                  <a:srgbClr val="C00000"/>
                </a:solidFill>
              </a:rPr>
              <a:t>3- Etrafınızdakilerle iyi ilişkiler kurun, yeni bağlantılar kurmaya çalışın.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Yakın arkadaşlarınız ve ailenizle ilişkiniz iyi olsun.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 (Biraz alttan alın. Onlar her zaman lazım)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Tanıyın tanımayın ama ‘</a:t>
            </a:r>
            <a:r>
              <a:rPr lang="tr-TR" dirty="0" err="1"/>
              <a:t>Bi</a:t>
            </a:r>
            <a:r>
              <a:rPr lang="tr-TR" dirty="0"/>
              <a:t> selam verin’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‘Bütün dostluklar bir selamla başlar’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Sormaktan çekinmeyin, danışarak iş yapın.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‘ Soran dağları aşmış, sormayan düz yolda şaşmış’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Başkalarına yardım edin.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‘Bilimsel çalışmalarda, yardım organizasyonlarında bulunmanın mutluluğu arttırdığı bulunmuş.’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7812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4- Zorluk gelmeden kaynaklarınızı belirleyin ve acil durum planı yapın.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Maçı önce kafanızda oynayın,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Eylem planı yapın</a:t>
            </a:r>
          </a:p>
          <a:p>
            <a:pPr algn="r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542" y="2848259"/>
            <a:ext cx="7303641" cy="3328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019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5- Zorlukları ve krizleri aşılmaz dağlar gibi görmeyin.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1825625"/>
            <a:ext cx="11851329" cy="43513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Baştan enerjinizi düşürmeyin.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Daha baştan öldüm-bittim edebiyatı yapmayın.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Bu zorluklar her zaman olacak. Bunu bilin.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Ödevi annenizin yapma devri geride kaldı. Sorumluluk alın.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Buraya kadar başardıklarınızı düşünün.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Pes etmeyin.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Gerekirse yardım arayın, yeni yollar deneyin.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4074" y="1953491"/>
            <a:ext cx="4197926" cy="4620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938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6- Değişimin hayatın bir parçası olduğunu kabul edin.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Olumlu değişiklikleri fırsat bilin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Olumsuz değişikliklerde duruma uyum sağlamaya çalışın ve bunları da fırsata çevirmeye bakın.</a:t>
            </a:r>
            <a:endParaRPr lang="en-US" dirty="0"/>
          </a:p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/>
                </a:solidFill>
              </a:rPr>
              <a:t>Ali Baba Alışveriş sitesinin Kurucusu </a:t>
            </a:r>
            <a:r>
              <a:rPr lang="tr-TR" dirty="0" err="1">
                <a:solidFill>
                  <a:prstClr val="black"/>
                </a:solidFill>
              </a:rPr>
              <a:t>Jack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Ma</a:t>
            </a:r>
            <a:endParaRPr lang="tr-TR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/>
                </a:solidFill>
              </a:rPr>
              <a:t>(Gençliğinde birçok başarısızlık yaşamış. Üniversite sınavında Matematikten 120 üzerinden 1 Almış. 30 iş başvurusu reddedilmiş):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solidFill>
                  <a:prstClr val="black"/>
                </a:solidFill>
              </a:rPr>
              <a:t>‘</a:t>
            </a:r>
            <a:r>
              <a:rPr lang="tr-TR" i="1" dirty="0">
                <a:solidFill>
                  <a:prstClr val="black"/>
                </a:solidFill>
              </a:rPr>
              <a:t>Pes etmeyin,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i="1" dirty="0">
                <a:solidFill>
                  <a:prstClr val="black"/>
                </a:solidFill>
              </a:rPr>
              <a:t>Bugün zor.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i="1" dirty="0">
                <a:solidFill>
                  <a:prstClr val="black"/>
                </a:solidFill>
              </a:rPr>
              <a:t>Yarın daha kötü olacak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i="1" dirty="0">
                <a:solidFill>
                  <a:prstClr val="black"/>
                </a:solidFill>
              </a:rPr>
              <a:t>Ama sonraki gün aydınlık sizi bekliyor.’</a:t>
            </a:r>
            <a:endParaRPr lang="en-US" i="1" dirty="0">
              <a:solidFill>
                <a:prstClr val="black"/>
              </a:solidFill>
            </a:endParaRPr>
          </a:p>
          <a:p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509" y="3269673"/>
            <a:ext cx="4599709" cy="2549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098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7- Hedef koyun ve bu hedef doğrultusunda İlerleyin.</a:t>
            </a:r>
            <a:endParaRPr lang="tr-TR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583537"/>
            <a:ext cx="10515600" cy="43513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</a:rPr>
              <a:t>Kendinize gerçekçi hedefler belirleyin ve bu hedef için düzenli olarak bir şeyler yapın.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</a:rPr>
              <a:t>Hayal kurun ancak hayallere gerçekçi küçük adımlarla varmaya çalışın.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8291" y="3759206"/>
            <a:ext cx="7772400" cy="1999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75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Gerçekçi hedef nasıl konulur?… (Smart </a:t>
            </a:r>
            <a:r>
              <a:rPr lang="tr-TR" dirty="0" err="1">
                <a:solidFill>
                  <a:srgbClr val="C00000"/>
                </a:solidFill>
              </a:rPr>
              <a:t>goals</a:t>
            </a:r>
            <a:r>
              <a:rPr lang="tr-TR" dirty="0">
                <a:solidFill>
                  <a:srgbClr val="C00000"/>
                </a:solidFill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S</a:t>
            </a:r>
            <a:r>
              <a:rPr lang="en-US" altLang="en-US" dirty="0"/>
              <a:t>pecific</a:t>
            </a:r>
            <a:r>
              <a:rPr lang="tr-TR" altLang="en-US" dirty="0">
                <a:sym typeface="Wingdings" panose="05000000000000000000" pitchFamily="2" charset="2"/>
              </a:rPr>
              <a:t> Ne olduğu net</a:t>
            </a:r>
            <a:endParaRPr lang="en-US" altLang="en-US" dirty="0"/>
          </a:p>
          <a:p>
            <a:r>
              <a:rPr lang="en-US" altLang="en-US" sz="3400" dirty="0"/>
              <a:t>M</a:t>
            </a:r>
            <a:r>
              <a:rPr lang="en-US" altLang="en-US" dirty="0"/>
              <a:t>easurable</a:t>
            </a:r>
            <a:r>
              <a:rPr lang="tr-TR" altLang="en-US" dirty="0">
                <a:sym typeface="Wingdings" panose="05000000000000000000" pitchFamily="2" charset="2"/>
              </a:rPr>
              <a:t> Ölçülebilir</a:t>
            </a:r>
            <a:endParaRPr lang="en-US" altLang="en-US" dirty="0"/>
          </a:p>
          <a:p>
            <a:r>
              <a:rPr lang="en-US" altLang="en-US" sz="4000" dirty="0"/>
              <a:t>A</a:t>
            </a:r>
            <a:r>
              <a:rPr lang="en-US" altLang="en-US" dirty="0"/>
              <a:t>ttainable</a:t>
            </a:r>
            <a:r>
              <a:rPr lang="tr-TR" altLang="en-US" dirty="0">
                <a:sym typeface="Wingdings" panose="05000000000000000000" pitchFamily="2" charset="2"/>
              </a:rPr>
              <a:t> Ulaşılabilir</a:t>
            </a:r>
            <a:endParaRPr lang="en-US" altLang="en-US" dirty="0"/>
          </a:p>
          <a:p>
            <a:r>
              <a:rPr lang="en-US" altLang="en-US" sz="4000" dirty="0"/>
              <a:t>R</a:t>
            </a:r>
            <a:r>
              <a:rPr lang="en-US" altLang="en-US" dirty="0"/>
              <a:t>ealistic</a:t>
            </a:r>
            <a:r>
              <a:rPr lang="tr-TR" altLang="en-US" dirty="0">
                <a:sym typeface="Wingdings" panose="05000000000000000000" pitchFamily="2" charset="2"/>
              </a:rPr>
              <a:t> Gerçekçi </a:t>
            </a:r>
            <a:endParaRPr lang="en-US" altLang="en-US" dirty="0"/>
          </a:p>
          <a:p>
            <a:r>
              <a:rPr lang="en-US" altLang="en-US" sz="4000" dirty="0"/>
              <a:t>T</a:t>
            </a:r>
            <a:r>
              <a:rPr lang="en-US" altLang="en-US" dirty="0"/>
              <a:t>imely</a:t>
            </a:r>
            <a:r>
              <a:rPr lang="tr-TR" altLang="en-US" dirty="0">
                <a:sym typeface="Wingdings" panose="05000000000000000000" pitchFamily="2" charset="2"/>
              </a:rPr>
              <a:t> Zamanı belli</a:t>
            </a:r>
          </a:p>
          <a:p>
            <a:pPr marL="109537" indent="0">
              <a:buNone/>
            </a:pPr>
            <a:endParaRPr lang="tr-TR" alt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41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8- Zorlukla karşılaşınca durup düşünün. Sorun üzerine çalışın, yeni yöntemler geliştirmeye bakın.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r>
              <a:rPr lang="tr-TR" dirty="0" smtClean="0"/>
              <a:t>Sorun </a:t>
            </a:r>
            <a:r>
              <a:rPr lang="tr-TR" dirty="0"/>
              <a:t>yokmuş gibi davranmayın.</a:t>
            </a:r>
          </a:p>
          <a:p>
            <a:pPr marL="457200" lvl="1" indent="0">
              <a:buNone/>
            </a:pPr>
            <a:r>
              <a:rPr lang="tr-TR" dirty="0"/>
              <a:t>Kafanızı kaldırıp çözüm arayın.</a:t>
            </a:r>
            <a:endParaRPr lang="en-US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6727" y="1825625"/>
            <a:ext cx="5327073" cy="3785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96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9- Bedeninize iyi bakın, sağlığınıza dikkat edin.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Mutlaka düzenli bir spor yapın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Uykunuzdan taviz vermeyin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Gençlik ve Spor Bakanlığının Gençlik Merkezleri ve Gençlik Kamplarını deneyin.</a:t>
            </a:r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69256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10- Gerektiğinde yaşınıza ve konumunuza profesyonel yardım alın.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Okul/Üniversite </a:t>
            </a:r>
            <a:r>
              <a:rPr lang="tr-TR" dirty="0"/>
              <a:t>Rehberlik Servisleri, Öğrenci Danışma Büroları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Çocuk ve Genç Psikiyatrisi Uzmanları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Psikiyatri Uzmanları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Psikologlar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1924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Abi ben kendim hallederim… Ne yardımı, </a:t>
            </a:r>
            <a:br>
              <a:rPr lang="tr-TR" dirty="0">
                <a:solidFill>
                  <a:srgbClr val="C00000"/>
                </a:solidFill>
              </a:rPr>
            </a:br>
            <a:r>
              <a:rPr lang="tr-TR" dirty="0">
                <a:solidFill>
                  <a:srgbClr val="C00000"/>
                </a:solidFill>
              </a:rPr>
              <a:t>zayıf mıyız ?…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382" y="1825625"/>
            <a:ext cx="10515600" cy="4351338"/>
          </a:xfrm>
        </p:spPr>
        <p:txBody>
          <a:bodyPr/>
          <a:lstStyle/>
          <a:p>
            <a:r>
              <a:rPr lang="tr-TR" dirty="0"/>
              <a:t>Güçlü İnsanlar yerinde ve uygun kişilerden destek alır.</a:t>
            </a:r>
          </a:p>
          <a:p>
            <a:r>
              <a:rPr lang="tr-TR" dirty="0"/>
              <a:t>Devlet başkanlarının 30’ un üzerinde danışmanı var.</a:t>
            </a:r>
          </a:p>
          <a:p>
            <a:r>
              <a:rPr lang="tr-TR" dirty="0"/>
              <a:t>Hemen hemen her konuşmalarını konuyla ilgili danışmanlarına danışır ve hazırlatırlar…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01294"/>
            <a:ext cx="3718882" cy="200575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38200" y="4045927"/>
            <a:ext cx="10646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9450" algn="r"/>
            <a:r>
              <a:rPr lang="tr-TR" dirty="0"/>
              <a:t>ABD’de büyük şirketler çalışanları için Ruh sağlığı Destek Birimleri bulunduruyor.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4976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İnsan için «Dayanıklılık» tanımı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Zor koşullara, olumsuz olaylara, çok üzücü durumlara, facialara, baskı ve stres durumlarına uyum sağlayabilmek, uygun baş etme yolları bulmak, çözüm yolları geliştirebilmek.</a:t>
            </a:r>
          </a:p>
          <a:p>
            <a:r>
              <a:rPr lang="tr-TR" dirty="0"/>
              <a:t>Düştüğü yerden kalkmak, geri gelebilmek…</a:t>
            </a:r>
          </a:p>
          <a:p>
            <a:r>
              <a:rPr lang="tr-TR" dirty="0"/>
              <a:t>Bu, dayanıklı insanın </a:t>
            </a:r>
            <a:r>
              <a:rPr lang="tr-TR" dirty="0" smtClean="0"/>
              <a:t>hiç </a:t>
            </a:r>
            <a:r>
              <a:rPr lang="tr-TR" dirty="0"/>
              <a:t>sıkıntı yaşamadığı, üzülmediği, bunalmadığı, hastalanmadığı </a:t>
            </a:r>
            <a:r>
              <a:rPr lang="tr-TR" b="1" i="1" u="sng" dirty="0">
                <a:solidFill>
                  <a:srgbClr val="FF0000"/>
                </a:solidFill>
              </a:rPr>
              <a:t>anlamına gelmez</a:t>
            </a:r>
            <a:r>
              <a:rPr lang="tr-TR" dirty="0"/>
              <a:t>…  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6525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Başkalarına Yardım Etmek Kendinize de İyi gelir…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5791200" cy="435133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Bilim Adamları başkalarına günde 5 ‘iyi davranış’ yapan gençlerin hayatta daha mutlu olduğunu göstermiş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/>
              <a:t>Çok zaman ve emek gerekmez…Sayalım </a:t>
            </a:r>
          </a:p>
          <a:p>
            <a:pPr>
              <a:buNone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Sabah serviste/okulda/işte gülümseyerek günaydın demek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Yakın arkadaşına bugün ‘ne güzel/yakışıklı olmuşsun’ demek (doğru olması gerekmez</a:t>
            </a:r>
            <a:r>
              <a:rPr lang="tr-TR" dirty="0">
                <a:sym typeface="Wingdings" pitchFamily="2" charset="2"/>
              </a:rPr>
              <a:t>)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Para üzeri aldığınız satıcıya teşekkür edip, iyi günler dilemek (Çok pahalı değilse tabi ki, pahalıysa imalı söyleyin)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Bir arkadaşınıza mesaj atıp ‘</a:t>
            </a:r>
            <a:r>
              <a:rPr lang="tr-TR" dirty="0" err="1"/>
              <a:t>nbr</a:t>
            </a:r>
            <a:r>
              <a:rPr lang="tr-TR" dirty="0"/>
              <a:t>’ demek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Akşam evde kapıyı açana </a:t>
            </a:r>
            <a:r>
              <a:rPr lang="tr-TR" dirty="0" err="1"/>
              <a:t>sıcaaak</a:t>
            </a:r>
            <a:r>
              <a:rPr lang="tr-TR" dirty="0"/>
              <a:t> bir merhaba demek</a:t>
            </a:r>
          </a:p>
          <a:p>
            <a:endParaRPr lang="tr-TR" dirty="0"/>
          </a:p>
        </p:txBody>
      </p:sp>
      <p:pic>
        <p:nvPicPr>
          <p:cNvPr id="8" name="Resim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8509"/>
            <a:ext cx="5292436" cy="3558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40617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Gelemem bunlara…Bana hazır lazım….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Gönüllülük faaliyetlerine katılın.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816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Sabrınız için</a:t>
            </a:r>
          </a:p>
          <a:p>
            <a:pPr>
              <a:buNone/>
            </a:pPr>
            <a:r>
              <a:rPr lang="tr-T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TEŞEKKÜRLER</a:t>
            </a:r>
            <a:r>
              <a:rPr lang="tr-TR" sz="6000" dirty="0" smtClean="0"/>
              <a:t>...</a:t>
            </a:r>
            <a:endParaRPr lang="tr-TR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Hayatımızda bizi zorlayacak ne gibi durumlar olabilir 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Günlük yaşamda sürüp giden…</a:t>
            </a:r>
          </a:p>
          <a:p>
            <a:r>
              <a:rPr lang="tr-TR" dirty="0"/>
              <a:t> Okul Stresi</a:t>
            </a:r>
          </a:p>
          <a:p>
            <a:r>
              <a:rPr lang="tr-TR" dirty="0"/>
              <a:t> Sınavlar</a:t>
            </a:r>
          </a:p>
          <a:p>
            <a:r>
              <a:rPr lang="tr-TR" dirty="0"/>
              <a:t> Yeni ortamlara girmek</a:t>
            </a:r>
          </a:p>
          <a:p>
            <a:r>
              <a:rPr lang="tr-TR" dirty="0"/>
              <a:t> Maddi zorluklar</a:t>
            </a:r>
          </a:p>
          <a:p>
            <a:r>
              <a:rPr lang="tr-TR" dirty="0"/>
              <a:t> Yaşadığı çevrede ortamın kötü olması</a:t>
            </a:r>
          </a:p>
          <a:p>
            <a:r>
              <a:rPr lang="tr-TR" dirty="0"/>
              <a:t> Taşınmalar</a:t>
            </a:r>
          </a:p>
          <a:p>
            <a:r>
              <a:rPr lang="tr-TR" dirty="0"/>
              <a:t> Ayrılıklar</a:t>
            </a:r>
          </a:p>
          <a:p>
            <a:r>
              <a:rPr lang="tr-TR" dirty="0"/>
              <a:t> Yeterince aile, arkadaş desteği olmaması</a:t>
            </a:r>
          </a:p>
          <a:p>
            <a:r>
              <a:rPr lang="tr-TR" dirty="0"/>
              <a:t> Kaldığı yerle ilgili sorunlar</a:t>
            </a:r>
          </a:p>
          <a:p>
            <a:r>
              <a:rPr lang="tr-TR" dirty="0"/>
              <a:t> Yaşadığı evin fiziksel koşulları </a:t>
            </a:r>
          </a:p>
          <a:p>
            <a:r>
              <a:rPr lang="tr-TR" dirty="0"/>
              <a:t> Arkadaşlarla yaşanan sorunlar</a:t>
            </a:r>
          </a:p>
          <a:p>
            <a:r>
              <a:rPr lang="tr-TR" dirty="0"/>
              <a:t> Aile ile çatışmalar</a:t>
            </a:r>
          </a:p>
          <a:p>
            <a:r>
              <a:rPr lang="tr-TR" dirty="0"/>
              <a:t> Kırık kalpler…</a:t>
            </a:r>
          </a:p>
          <a:p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Beklenmeyen, aniden gelişen…</a:t>
            </a:r>
          </a:p>
          <a:p>
            <a:r>
              <a:rPr lang="tr-TR" dirty="0"/>
              <a:t>Ciddi Hastalıklar</a:t>
            </a:r>
          </a:p>
          <a:p>
            <a:r>
              <a:rPr lang="tr-TR" dirty="0"/>
              <a:t>Sevdiği birisinin hastalığı, ölümü</a:t>
            </a:r>
          </a:p>
          <a:p>
            <a:r>
              <a:rPr lang="tr-TR" dirty="0"/>
              <a:t>Savaşlar</a:t>
            </a:r>
          </a:p>
          <a:p>
            <a:r>
              <a:rPr lang="tr-TR" dirty="0"/>
              <a:t>Kazalar</a:t>
            </a:r>
          </a:p>
          <a:p>
            <a:r>
              <a:rPr lang="tr-TR" dirty="0"/>
              <a:t>Doğal afetler</a:t>
            </a:r>
          </a:p>
          <a:p>
            <a:r>
              <a:rPr lang="tr-TR" dirty="0"/>
              <a:t>Göçler…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5307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132556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Psikolojik Sağlamlık </a:t>
            </a:r>
            <a:r>
              <a:rPr lang="tr-TR" dirty="0">
                <a:solidFill>
                  <a:srgbClr val="C00000"/>
                </a:solidFill>
              </a:rPr>
              <a:t>için neye ihtiyacım var?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1348472"/>
              </p:ext>
            </p:extLst>
          </p:nvPr>
        </p:nvGraphicFramePr>
        <p:xfrm>
          <a:off x="838200" y="1524432"/>
          <a:ext cx="9915659" cy="499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6194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582400" cy="1136073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Dayanıklılık artar mı? Kendinizi </a:t>
            </a:r>
            <a:r>
              <a:rPr lang="tr-TR" sz="4400" b="1" dirty="0" smtClean="0">
                <a:solidFill>
                  <a:srgbClr val="C00000"/>
                </a:solidFill>
              </a:rPr>
              <a:t>geliştirebilir misiniz</a:t>
            </a:r>
            <a:r>
              <a:rPr lang="tr-TR" sz="4400" b="1" dirty="0">
                <a:solidFill>
                  <a:srgbClr val="C00000"/>
                </a:solidFill>
              </a:rPr>
              <a:t>?</a:t>
            </a:r>
            <a:endParaRPr lang="tr-TR" sz="44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718176" y="2057400"/>
            <a:ext cx="5637212" cy="4454236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/>
              <a:t>6 dakika nefesimi tutabiliyorum. </a:t>
            </a:r>
            <a:endParaRPr lang="tr-TR" sz="3000" dirty="0" smtClean="0"/>
          </a:p>
          <a:p>
            <a:r>
              <a:rPr lang="tr-TR" sz="3000" dirty="0" smtClean="0"/>
              <a:t>Ciğerlerim </a:t>
            </a:r>
            <a:r>
              <a:rPr lang="tr-TR" sz="3000" dirty="0"/>
              <a:t>sizden farklı değil. </a:t>
            </a:r>
            <a:endParaRPr lang="tr-TR" sz="3000" dirty="0" smtClean="0"/>
          </a:p>
          <a:p>
            <a:r>
              <a:rPr lang="tr-TR" sz="3000" dirty="0" smtClean="0"/>
              <a:t>Ben </a:t>
            </a:r>
            <a:r>
              <a:rPr lang="tr-TR" sz="3000" dirty="0"/>
              <a:t>sizlere göre daha iyi nefes kullanıyorum</a:t>
            </a:r>
            <a:r>
              <a:rPr lang="tr-TR" sz="3000" dirty="0" smtClean="0"/>
              <a:t>.</a:t>
            </a:r>
          </a:p>
          <a:p>
            <a:r>
              <a:rPr lang="tr-TR" sz="3000" dirty="0" smtClean="0"/>
              <a:t>Akciğerleri </a:t>
            </a:r>
            <a:r>
              <a:rPr lang="tr-TR" sz="3000" dirty="0"/>
              <a:t>doldurmayla ilgili teknikleri kullanıyorum. </a:t>
            </a:r>
            <a:endParaRPr lang="tr-TR" sz="3000" dirty="0" smtClean="0"/>
          </a:p>
          <a:p>
            <a:r>
              <a:rPr lang="tr-TR" sz="3000" dirty="0" smtClean="0"/>
              <a:t>Her </a:t>
            </a:r>
            <a:r>
              <a:rPr lang="tr-TR" sz="3000" dirty="0"/>
              <a:t>gün nefes çalışmaları yapıyorum. </a:t>
            </a:r>
            <a:endParaRPr lang="tr-TR" sz="3000" dirty="0" smtClean="0"/>
          </a:p>
          <a:p>
            <a:r>
              <a:rPr lang="tr-TR" sz="3000" dirty="0" smtClean="0"/>
              <a:t>Normal </a:t>
            </a:r>
            <a:r>
              <a:rPr lang="tr-TR" sz="3000" dirty="0"/>
              <a:t>bir insan ciğerlerini yüzde 30 civarında kullanırken, ben yüzde 100'ün üzerine çıkıyorum.’ </a:t>
            </a: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304800" y="2057400"/>
            <a:ext cx="5413376" cy="4454236"/>
          </a:xfrm>
        </p:spPr>
        <p:txBody>
          <a:bodyPr/>
          <a:lstStyle/>
          <a:p>
            <a:pPr lvl="0" algn="ctr"/>
            <a:r>
              <a:rPr lang="tr-TR" sz="4000" b="1" dirty="0">
                <a:solidFill>
                  <a:prstClr val="black"/>
                </a:solidFill>
              </a:rPr>
              <a:t>Nefesinizi kaç saniye tutabilirsiniz?</a:t>
            </a:r>
            <a:endParaRPr lang="en-US" sz="4000" b="1" dirty="0">
              <a:solidFill>
                <a:prstClr val="black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 flipH="1">
            <a:off x="512618" y="3158836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Yasemin Dalkılıç </a:t>
            </a:r>
          </a:p>
          <a:p>
            <a:r>
              <a:rPr lang="tr-TR" b="1" dirty="0"/>
              <a:t>Dünya sualtı dalış rekortmeni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579206"/>
            <a:ext cx="4950381" cy="2932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003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 idx="4294967295"/>
          </p:nvPr>
        </p:nvSpPr>
        <p:spPr>
          <a:xfrm>
            <a:off x="595745" y="1122363"/>
            <a:ext cx="10875819" cy="3311092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Psikolojik dayanıklılık da artar…</a:t>
            </a:r>
            <a:endParaRPr lang="tr-TR" sz="6600" b="1" dirty="0"/>
          </a:p>
        </p:txBody>
      </p:sp>
    </p:spTree>
    <p:extLst>
      <p:ext uri="{BB962C8B-B14F-4D97-AF65-F5344CB8AC3E}">
        <p14:creationId xmlns="" xmlns:p14="http://schemas.microsoft.com/office/powerpoint/2010/main" val="154705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738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Daha dayanıklı olabilmek için öneriler…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4094"/>
            <a:ext cx="9143999" cy="431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8550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1-Kendinize güvenin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Güçlü yanlarınızı bulmaya çalışın ve bunları her fırsatta kullanarak geliştirin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Başarısızlıklarda kahrolmak yerine analiz yapın. Nedenleri ve kendi adınıza neleri yanlış yaptığınızı düşünün.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Geçmiş deneyinizde sizi en çok neyin zorladığını, hangi kaynakları kullandığınızı, neyin size en çok yardımcı olduğunu tespit edin.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Zayıf yanlarınız elbette var. Bunları öğrenin ve düzeltmek, en azından buradan gol yememek için tedbir alın.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7985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2- Bilginizi arttırın. Doğru bilgi hayat kurtarır.</a:t>
            </a:r>
            <a:endParaRPr lang="tr-T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Etrafınızdaki kütüphanelerin yerini öğrenin ve kütüphanede zaman geçirmeğe alışın.</a:t>
            </a:r>
          </a:p>
          <a:p>
            <a:pPr lvl="1"/>
            <a:r>
              <a:rPr lang="tr-TR" dirty="0"/>
              <a:t>Artık kütüphaneler daha dinamik…</a:t>
            </a:r>
          </a:p>
          <a:p>
            <a:pPr lvl="1">
              <a:buNone/>
            </a:pPr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3817" y="2410100"/>
            <a:ext cx="4419983" cy="3182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048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848</Words>
  <Application>Microsoft Office PowerPoint</Application>
  <PresentationFormat>Özel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Teması</vt:lpstr>
      <vt:lpstr>Psikolojik Sağlamlık</vt:lpstr>
      <vt:lpstr>İnsan için «Dayanıklılık» tanımı </vt:lpstr>
      <vt:lpstr>Hayatımızda bizi zorlayacak ne gibi durumlar olabilir ? </vt:lpstr>
      <vt:lpstr>Psikolojik Sağlamlık için neye ihtiyacım var?</vt:lpstr>
      <vt:lpstr>Dayanıklılık artar mı? Kendinizi geliştirebilir misiniz?</vt:lpstr>
      <vt:lpstr>Psikolojik dayanıklılık da artar…</vt:lpstr>
      <vt:lpstr>Daha dayanıklı olabilmek için öneriler…</vt:lpstr>
      <vt:lpstr>1-Kendinize güvenin </vt:lpstr>
      <vt:lpstr>2- Bilginizi arttırın. Doğru bilgi hayat kurtarır.</vt:lpstr>
      <vt:lpstr>3- Etrafınızdakilerle iyi ilişkiler kurun, yeni bağlantılar kurmaya çalışın. </vt:lpstr>
      <vt:lpstr>4- Zorluk gelmeden kaynaklarınızı belirleyin ve acil durum planı yapın.</vt:lpstr>
      <vt:lpstr>5- Zorlukları ve krizleri aşılmaz dağlar gibi görmeyin.</vt:lpstr>
      <vt:lpstr>6- Değişimin hayatın bir parçası olduğunu kabul edin.</vt:lpstr>
      <vt:lpstr>7- Hedef koyun ve bu hedef doğrultusunda İlerleyin.</vt:lpstr>
      <vt:lpstr>Gerçekçi hedef nasıl konulur?… (Smart goals)</vt:lpstr>
      <vt:lpstr>8- Zorlukla karşılaşınca durup düşünün. Sorun üzerine çalışın, yeni yöntemler geliştirmeye bakın.</vt:lpstr>
      <vt:lpstr>9- Bedeninize iyi bakın, sağlığınıza dikkat edin.</vt:lpstr>
      <vt:lpstr>10- Gerektiğinde yaşınıza ve konumunuza profesyonel yardım alın.</vt:lpstr>
      <vt:lpstr>Abi ben kendim hallederim… Ne yardımı,  zayıf mıyız ?…</vt:lpstr>
      <vt:lpstr>Başkalarına Yardım Etmek Kendinize de İyi gelir…</vt:lpstr>
      <vt:lpstr>Gelemem bunlara…Bana hazır lazım….</vt:lpstr>
      <vt:lpstr>Slayt 22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Psikolojik Sağlamlık</dc:title>
  <dc:creator>ronaldinho424</dc:creator>
  <cp:lastModifiedBy>USER</cp:lastModifiedBy>
  <cp:revision>22</cp:revision>
  <dcterms:created xsi:type="dcterms:W3CDTF">2019-11-19T06:08:35Z</dcterms:created>
  <dcterms:modified xsi:type="dcterms:W3CDTF">2020-10-19T08:17:40Z</dcterms:modified>
</cp:coreProperties>
</file>