
<file path=[Content_Types].xml><?xml version="1.0" encoding="utf-8"?>
<Types xmlns="http://schemas.openxmlformats.org/package/2006/content-types">
  <Default ContentType="image/x-wmf" Extension="wmf"/>
  <Default ContentType="image/gif" Extension="gif"/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themeOverride+xml" PartName="/ppt/theme/themeOverride3.xml"/>
  <Override ContentType="application/vnd.openxmlformats-officedocument.themeOverride+xml" PartName="/ppt/theme/themeOverride2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8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49" r:id="rId5"/>
    <p:sldMasterId id="2147483650" r:id="rId6"/>
    <p:sldMasterId id="2147483651" r:id="rId7"/>
    <p:sldMasterId id="2147483652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</p:sldIdLst>
  <p:sldSz cy="6858000" cx="9144000"/>
  <p:notesSz cx="6858000" cy="9144000"/>
  <p:defaultTextStyle>
    <a:defPPr lvl="0">
      <a:defRPr lang="tr-TR"/>
    </a:defPPr>
    <a:lvl1pPr lvl="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lvl="1" marL="4572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lvl="2" marL="9144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lvl="3" marL="13716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lvl="4" marL="18288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defTabSz="914400" eaLnBrk="1" hangingPunct="1" latinLnBrk="0" lvl="5" marL="2286000" rtl="0" algn="l">
      <a:defRPr kern="1200">
        <a:solidFill>
          <a:schemeClr val="tx1"/>
        </a:solidFill>
        <a:latin typeface="Arial" charset="0"/>
        <a:ea typeface="+mn-ea"/>
        <a:cs typeface="+mn-cs"/>
      </a:defRPr>
    </a:lvl6pPr>
    <a:lvl7pPr defTabSz="914400" eaLnBrk="1" hangingPunct="1" latinLnBrk="0" lvl="6" marL="2743200" rtl="0" algn="l">
      <a:defRPr kern="1200">
        <a:solidFill>
          <a:schemeClr val="tx1"/>
        </a:solidFill>
        <a:latin typeface="Arial" charset="0"/>
        <a:ea typeface="+mn-ea"/>
        <a:cs typeface="+mn-cs"/>
      </a:defRPr>
    </a:lvl7pPr>
    <a:lvl8pPr defTabSz="914400" eaLnBrk="1" hangingPunct="1" latinLnBrk="0" lvl="7" marL="3200400" rtl="0" algn="l">
      <a:defRPr kern="1200">
        <a:solidFill>
          <a:schemeClr val="tx1"/>
        </a:solidFill>
        <a:latin typeface="Arial" charset="0"/>
        <a:ea typeface="+mn-ea"/>
        <a:cs typeface="+mn-cs"/>
      </a:defRPr>
    </a:lvl8pPr>
    <a:lvl9pPr defTabSz="914400" eaLnBrk="1" hangingPunct="1" latinLnBrk="0" lvl="8" marL="3657600" rtl="0" algn="l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5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28" Type="http://schemas.openxmlformats.org/officeDocument/2006/relationships/slide" Target="slides/slide20.xml"/><Relationship Id="rId27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31" Type="http://schemas.openxmlformats.org/officeDocument/2006/relationships/slide" Target="slides/slide23.xml"/><Relationship Id="rId30" Type="http://schemas.openxmlformats.org/officeDocument/2006/relationships/slide" Target="slides/slide22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32" Type="http://schemas.openxmlformats.org/officeDocument/2006/relationships/slide" Target="slides/slide24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15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16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17 Oval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20 Oval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2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3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49589-A361-4DBC-9A41-A99F976579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D06E-D17E-435A-8217-50AF72D7C5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1E4D-AA35-4BDF-9EC2-623F1E3C3AE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C8875-0917-4BD7-913A-61D30005A3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2BF26C-F686-46E1-A939-2D393BFDFD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573BB-6309-49DF-ABAB-549438354BF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5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6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283FC4-17DE-4A37-8A8B-7546FAC538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6EA17-528C-4D6B-8A7C-55C870F2017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1E7A19-E5BE-4407-BF66-CC7DE983AF6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00ED7-AFF0-4B37-8F65-B3FA1F13BE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2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7F48B3-BECC-49B1-9ED6-4F8ECD9BAF7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3C0E80-65AB-41BD-817D-C81FEA3CF0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3B3D63-12CE-4D5F-98BB-B4DCBB30FF1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5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6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99501D-55C2-44BB-A294-5B0E311C43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5D95-C09B-424C-9B04-A48CF98D4E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84FD8-DBC5-4AE2-88BE-AA6E5C568AE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065B45-4204-464F-9654-09DA408D0F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36FC-61BD-4C79-A853-21099567D5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5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6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6D2721-7CA7-4B22-BD7C-580F2C922D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B87F5-D7BE-4AEC-B53A-78510191222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2EED4E-B2A1-48DA-840C-F19FA499F6E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6CDD-6BB9-4438-AF73-BD807C118D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12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13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14 Oval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15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16 Oval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17 Oval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4E0C-4F38-4C2F-82AB-5847BA2D07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2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E69C2D-DC01-4D61-AB85-FD8E35F41AB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66C5EB-3E0C-486F-A383-D0A641C6CE2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5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6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9F799B-2F96-4493-887B-94266679D2F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DDA51-B494-4B01-BD11-26245CCA5A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E3221-AC0C-4169-8840-AB9233CD981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60F1-6ADC-43B7-96F9-7B2B625FE9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78166-AA68-4860-9545-7B8843AF67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95DAB-9246-43E7-85EF-9C83B04CCA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9462-B7A4-43F2-8D49-612E32BE3D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E2A6D-362F-4830-9132-A8936D0DD48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61385-074F-4282-96CA-8194D559840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FD5D0-5584-4EBA-953E-36F214444B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AB140-254C-4A87-AA28-6AA6AFE1551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F6B4-3355-488D-94A6-3A8FE6DCAA4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BE83-9ACB-4257-BE5C-824046A8FF2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F090-DADF-40E0-9EDF-1B41E685E8A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A9866-073D-4F17-B0DA-D5C4B9DACC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15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16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17 Oval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20 Oval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2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3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70E84-3732-4AA9-AAF3-5CCAB368323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2D7C5C-B5AA-4B3F-A124-E872D34208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12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13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14 Oval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15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16 Oval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17 Oval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8E15A-A42A-4A65-B2F2-A20CA2B36AE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50CF9-DFCF-456C-83AB-103804EBF9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A41CC-501B-454B-A3A2-004424D0D0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0C609-ACF8-4753-9315-C5CA8B7C30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EECA37-B25D-4E71-86C2-DFCE8DE496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26579-B224-46DB-BBEE-AF2DFBE090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5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20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" name="21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0FCC569-B9A6-4407-A47A-4A50D87BF7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2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B8BE2FD-4E9B-401B-9690-CD8F575EE5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293F4-2E7F-493D-B5B1-364AF60826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4B0E-EB9A-46A3-95E9-BEF0A0C12B4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CE66E-8428-49A3-B560-D2ACE2A4807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B0F40-8F43-48E6-8EFD-60A81F7612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9CC6B-CF6E-4EC7-BD34-AB52B0840A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E2CB0E-0B44-4CE9-A335-8FC428ABC3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0B9FA-0EDF-408A-A247-24113E1D0EE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54C28-CE80-498F-9986-02880D8940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62AF6-F135-4C79-AE36-B6E03AA64D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646B-46BE-46AD-825E-BBBA53159C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DE818-282D-415C-B57D-5E638BC9A71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35CD8-E004-4F44-92BB-B734B72C309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046D4-65E3-471E-85CC-0E3FE1DED7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17A1D-5025-47D5-94AD-9071F5BEF8E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14AD7-8B95-4B12-AFF4-9266192C5FC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5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20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" name="21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D406427-FD33-4454-8CA4-7C2D3463A7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2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CE4956-BDE3-4E85-BFE4-B5B60CBF9A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28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B45C1D-E047-4E9E-98B8-29E3BD4C815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094" r:id="rId4"/>
    <p:sldLayoutId id="2147484095" r:id="rId5"/>
    <p:sldLayoutId id="2147484134" r:id="rId6"/>
    <p:sldLayoutId id="2147484096" r:id="rId7"/>
    <p:sldLayoutId id="2147484135" r:id="rId8"/>
    <p:sldLayoutId id="2147484136" r:id="rId9"/>
    <p:sldLayoutId id="2147484097" r:id="rId10"/>
    <p:sldLayoutId id="2147484098" r:id="rId11"/>
    <p:sldLayoutId id="21474840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057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46FFBA5-2DEA-4695-A759-FB35EA91917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00" r:id="rId2"/>
    <p:sldLayoutId id="2147484138" r:id="rId3"/>
    <p:sldLayoutId id="2147484101" r:id="rId4"/>
    <p:sldLayoutId id="2147484139" r:id="rId5"/>
    <p:sldLayoutId id="2147484102" r:id="rId6"/>
    <p:sldLayoutId id="2147484140" r:id="rId7"/>
    <p:sldLayoutId id="2147484141" r:id="rId8"/>
    <p:sldLayoutId id="2147484142" r:id="rId9"/>
    <p:sldLayoutId id="2147484103" r:id="rId10"/>
    <p:sldLayoutId id="21474841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081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78C2C03-6DC4-42FB-9DEC-28806A7C3C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05" r:id="rId2"/>
    <p:sldLayoutId id="2147484144" r:id="rId3"/>
    <p:sldLayoutId id="2147484106" r:id="rId4"/>
    <p:sldLayoutId id="2147484145" r:id="rId5"/>
    <p:sldLayoutId id="2147484107" r:id="rId6"/>
    <p:sldLayoutId id="2147484146" r:id="rId7"/>
    <p:sldLayoutId id="2147484147" r:id="rId8"/>
    <p:sldLayoutId id="2147484148" r:id="rId9"/>
    <p:sldLayoutId id="2147484108" r:id="rId10"/>
    <p:sldLayoutId id="21474841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100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4101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128EF5E-B927-4928-BE4B-2AAAC6855CB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4105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10" r:id="rId2"/>
    <p:sldLayoutId id="214748415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51" r:id="rId9"/>
    <p:sldLayoutId id="2147484116" r:id="rId10"/>
    <p:sldLayoutId id="21474841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124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FC9BCA-1B0D-4768-BB2A-42416A6BB5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54" r:id="rId3"/>
    <p:sldLayoutId id="2147484118" r:id="rId4"/>
    <p:sldLayoutId id="2147484119" r:id="rId5"/>
    <p:sldLayoutId id="2147484155" r:id="rId6"/>
    <p:sldLayoutId id="2147484120" r:id="rId7"/>
    <p:sldLayoutId id="2147484156" r:id="rId8"/>
    <p:sldLayoutId id="2147484157" r:id="rId9"/>
    <p:sldLayoutId id="2147484121" r:id="rId10"/>
    <p:sldLayoutId id="21474841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614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614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1C50F15-B73E-4E81-BF80-3312B1D9181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615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8" r:id="rId1"/>
    <p:sldLayoutId id="2147484123" r:id="rId2"/>
    <p:sldLayoutId id="2147484159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60" r:id="rId9"/>
    <p:sldLayoutId id="2147484129" r:id="rId10"/>
    <p:sldLayoutId id="214748413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610600" cy="1981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6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ÖĞRENME STİLLERİ</a:t>
            </a:r>
            <a:endParaRPr lang="tr-TR" sz="6000" dirty="0" smtClean="0">
              <a:solidFill>
                <a:schemeClr val="accent3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04800"/>
            <a:ext cx="8763000" cy="65532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>
                <a:solidFill>
                  <a:srgbClr val="7030A0"/>
                </a:solidFill>
              </a:rPr>
              <a:t>KINESTETIK / DOKUNSAL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C00000"/>
                </a:solidFill>
              </a:rPr>
              <a:t>-- Konuşulanları ve görüleni hatırlamakta zorlanırlar.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-- Okumakta zorlanırlar.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-- Yazım hatası yaparlar.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-- Okumayı sevmezler.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-- Vücutları ile karşılık verirler.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(atarlar, iterler, vururlar)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-- Farkında olmadan insanlara 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dokunmaya yatkındırlar.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-- Dağınıklardır.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pic>
        <p:nvPicPr>
          <p:cNvPr id="47107" name="Picture 8" descr="j023244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419600"/>
            <a:ext cx="26670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533400"/>
            <a:ext cx="7696200" cy="6324600"/>
          </a:xfrm>
        </p:spPr>
        <p:txBody>
          <a:bodyPr/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2200" dirty="0" smtClean="0">
                <a:solidFill>
                  <a:srgbClr val="7030A0"/>
                </a:solidFill>
              </a:rPr>
              <a:t>KINESTETIK / DOKUNSAL</a:t>
            </a:r>
            <a:r>
              <a:rPr lang="tr-TR" sz="2200" dirty="0" smtClean="0">
                <a:solidFill>
                  <a:srgbClr val="C00000"/>
                </a:solidFill>
              </a:rPr>
              <a:t/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/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>-- Yapılanı hatırlarlar.</a:t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>-- Dokunma ve hareket önemlidir.</a:t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>-- Oyunlara bayılırlar.</a:t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>-- Dokunarak anlam çıkarmaya çalışırlar.</a:t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>-- Rahat giyinmeyi severler.</a:t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>-- Hissettiklerinden konuşmayı severler.</a:t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>-- Dans etmeyi, koşmayı, yüzmeyi severler</a:t>
            </a:r>
            <a:br>
              <a:rPr lang="tr-TR" sz="2200" dirty="0" smtClean="0">
                <a:solidFill>
                  <a:srgbClr val="C00000"/>
                </a:solidFill>
              </a:rPr>
            </a:br>
            <a:r>
              <a:rPr lang="tr-TR" sz="2200" dirty="0" smtClean="0">
                <a:solidFill>
                  <a:srgbClr val="C00000"/>
                </a:solidFill>
              </a:rPr>
              <a:t>-- Laboratuar ortamlarında çok başarılıdırlar.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</p:txBody>
      </p:sp>
      <p:pic>
        <p:nvPicPr>
          <p:cNvPr id="48131" name="Picture 8" descr="j042832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800600"/>
            <a:ext cx="152082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7 Resim" descr="barasi-6_zps651adbb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0"/>
            <a:ext cx="2590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7 İçerik Yer Tutucusu"/>
          <p:cNvSpPr>
            <a:spLocks noGrp="1"/>
          </p:cNvSpPr>
          <p:nvPr>
            <p:ph/>
          </p:nvPr>
        </p:nvSpPr>
        <p:spPr>
          <a:xfrm>
            <a:off x="0" y="0"/>
            <a:ext cx="7696200" cy="6858000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>
              <a:buFontTx/>
              <a:buNone/>
            </a:pPr>
            <a:r>
              <a:rPr lang="tr-TR" b="1" smtClean="0"/>
              <a:t>          </a:t>
            </a:r>
            <a:r>
              <a:rPr lang="tr-TR" b="1" smtClean="0">
                <a:solidFill>
                  <a:srgbClr val="7030A0"/>
                </a:solidFill>
              </a:rPr>
              <a:t>KINESTETIK / DOKUNSAL</a:t>
            </a:r>
            <a:r>
              <a:rPr lang="tr-TR" sz="2800" smtClean="0">
                <a:solidFill>
                  <a:srgbClr val="7030A0"/>
                </a:solidFill>
              </a:rPr>
              <a:t> devam</a:t>
            </a:r>
            <a:endParaRPr lang="tr-TR" smtClean="0">
              <a:solidFill>
                <a:srgbClr val="7030A0"/>
              </a:solidFill>
            </a:endParaRPr>
          </a:p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--Kendilerine göre bir düzenleri vardır ama bu görsel değil fonksiyonel bir düzendir.</a:t>
            </a:r>
          </a:p>
          <a:p>
            <a:pPr eaLnBrk="1" hangingPunct="1"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--Genellikle istenmeyen öğrencidir.</a:t>
            </a:r>
          </a:p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--Kinestetik çocuk dağınıklıktan rahatsız olmaz,ve niçin bu kadar olay çıkardığınıza anlam veremez.hatta sizin huysuz,kavgacı ve bıktırıcı biri olduğunuzu düşünür.</a:t>
            </a:r>
          </a:p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--Öğretmenin tahtayı kim silecek demesi kinestetik öğrencinin burnunun dibinde bitmesi için yeterlidir</a:t>
            </a:r>
            <a:r>
              <a:rPr lang="tr-T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İçerik Yer Tutucusu"/>
          <p:cNvSpPr>
            <a:spLocks noGrp="1"/>
          </p:cNvSpPr>
          <p:nvPr>
            <p:ph/>
          </p:nvPr>
        </p:nvSpPr>
        <p:spPr>
          <a:xfrm>
            <a:off x="0" y="838200"/>
            <a:ext cx="9144000" cy="5334000"/>
          </a:xfrm>
        </p:spPr>
        <p:txBody>
          <a:bodyPr/>
          <a:lstStyle/>
          <a:p>
            <a:pPr eaLnBrk="1" hangingPunct="1"/>
            <a:r>
              <a:rPr lang="tr-TR" sz="2800" smtClean="0">
                <a:solidFill>
                  <a:srgbClr val="FF0000"/>
                </a:solidFill>
              </a:rPr>
              <a:t>Kinestetik çocuk bir yandan ders çalışıp bir yandan ayağının altındaki topu hareket ettirebilir.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   Görsel anne-baba bunu anlayamaz ve  ” ayağında topla mı ders çalışıyorsun? Ver bakalım o topu” diyerek ,onun  keşfettiği bu yöntemi de ellerinden alır,sonra da </a:t>
            </a:r>
          </a:p>
          <a:p>
            <a:pPr eaLnBrk="1" hangingPunct="1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“neden bizim çocuğumuz ders çalışmıyor” diye sorar.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--Kinestetikler için somut ve hareket belirten kısa anlatımlar ve vücut dilini bariz bir şekilde kullanarak yapılan anlatımlar etkilidir.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İçerik Yer Tutucusu"/>
          <p:cNvSpPr>
            <a:spLocks noGrp="1"/>
          </p:cNvSpPr>
          <p:nvPr>
            <p:ph/>
          </p:nvPr>
        </p:nvSpPr>
        <p:spPr>
          <a:xfrm>
            <a:off x="457200" y="533400"/>
            <a:ext cx="8229600" cy="5851525"/>
          </a:xfrm>
        </p:spPr>
        <p:txBody>
          <a:bodyPr/>
          <a:lstStyle/>
          <a:p>
            <a:pPr eaLnBrk="1" hangingPunct="1"/>
            <a:r>
              <a:rPr lang="tr-TR" sz="3200" smtClean="0">
                <a:solidFill>
                  <a:srgbClr val="FF0000"/>
                </a:solidFill>
              </a:rPr>
              <a:t>Kinestetik eşinizin ve çocuğunuzun bir şeyi yapmasını yada hatırlamasını istiyorsanız,onlara bunu kinestetik mesajlarla vermelisiniz.</a:t>
            </a:r>
          </a:p>
          <a:p>
            <a:pPr eaLnBrk="1" hangingPunct="1"/>
            <a:endParaRPr lang="tr-TR" sz="3200" smtClean="0">
              <a:solidFill>
                <a:srgbClr val="FF0000"/>
              </a:solidFill>
            </a:endParaRPr>
          </a:p>
          <a:p>
            <a:pPr eaLnBrk="1" hangingPunct="1"/>
            <a:r>
              <a:rPr lang="tr-TR" sz="3200" smtClean="0">
                <a:solidFill>
                  <a:srgbClr val="FF0000"/>
                </a:solidFill>
              </a:rPr>
              <a:t>Ör:ekmek alınacaksa ‘ekmek bayat mı bir bakar mısın?eğer yoksa akşama gelirken bir ekmek alır mısın?’diyerek ekmeğe dokunmasını sağlayın.çünkü ekmeğin yanına gitmesi ve ona dokunması hatırlamasını kolaylaştırır.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İçerik Yer Tutucusu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solidFill>
                  <a:srgbClr val="0070C0"/>
                </a:solidFill>
              </a:rPr>
              <a:t>Görsel eşiniz ya da çocuğunuz için aynı şeyi yazıp vermeniz gerekir. Bunu yaparken ekmek kutusunu ya da poşetini havaya kaldırıp görmesini sağlayın</a:t>
            </a:r>
            <a:r>
              <a:rPr lang="tr-TR" sz="4000" smtClean="0"/>
              <a:t>.</a:t>
            </a:r>
          </a:p>
          <a:p>
            <a:pPr eaLnBrk="1" hangingPunct="1"/>
            <a:r>
              <a:rPr lang="tr-TR" sz="4000" smtClean="0">
                <a:solidFill>
                  <a:srgbClr val="00B050"/>
                </a:solidFill>
              </a:rPr>
              <a:t>İşitseller için ise sözlü olarak söylemeniz çoğunlukla yeterli olacaktır.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İçerik Yer Tutucusu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</a:rPr>
              <a:t>Yeni bir televizyon aldınız diyelim</a:t>
            </a:r>
            <a:r>
              <a:rPr lang="tr-TR" sz="3200" dirty="0" smtClean="0"/>
              <a:t>:</a:t>
            </a:r>
          </a:p>
          <a:p>
            <a:pPr eaLnBrk="1" hangingPunct="1">
              <a:defRPr/>
            </a:pPr>
            <a:r>
              <a:rPr lang="tr-TR" sz="3200" dirty="0" smtClean="0">
                <a:solidFill>
                  <a:srgbClr val="0070C0"/>
                </a:solidFill>
              </a:rPr>
              <a:t>Görseller kullanma kılavuzunu dikkatli bir şekilde okuyacak ve basamak basamak uygulamaya başlayacaktır.</a:t>
            </a:r>
          </a:p>
          <a:p>
            <a:pPr eaLnBrk="1" hangingPunct="1">
              <a:defRPr/>
            </a:pPr>
            <a:r>
              <a:rPr lang="tr-TR" sz="3200" dirty="0" smtClean="0">
                <a:solidFill>
                  <a:srgbClr val="00B050"/>
                </a:solidFill>
              </a:rPr>
              <a:t>İşitseller sizden kılavuzu okumanızı isteyecek siz okudukça onlar uygulayacaktır.</a:t>
            </a:r>
          </a:p>
          <a:p>
            <a:pPr eaLnBrk="1" hangingPunct="1">
              <a:defRPr/>
            </a:pPr>
            <a:r>
              <a:rPr lang="tr-TR" sz="3200" dirty="0" err="1" smtClean="0">
                <a:solidFill>
                  <a:srgbClr val="FF0000"/>
                </a:solidFill>
              </a:rPr>
              <a:t>Kinestetikler</a:t>
            </a:r>
            <a:r>
              <a:rPr lang="tr-TR" sz="3200" dirty="0" smtClean="0">
                <a:solidFill>
                  <a:srgbClr val="FF0000"/>
                </a:solidFill>
              </a:rPr>
              <a:t> büyük bir ihtimalle hiçbir şeyi okumayacaklar ve hemen sağına soluna dokunarak televizyonu açacaklardır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8458200" cy="65532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2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0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0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100" dirty="0" smtClean="0">
                <a:solidFill>
                  <a:srgbClr val="0070C0"/>
                </a:solidFill>
              </a:rPr>
              <a:t>GÖRSEL ÖĞRENCİLERE</a:t>
            </a:r>
            <a:br>
              <a:rPr lang="tr-TR" sz="2100" dirty="0" smtClean="0">
                <a:solidFill>
                  <a:srgbClr val="0070C0"/>
                </a:solidFill>
              </a:rPr>
            </a:br>
            <a:r>
              <a:rPr lang="tr-TR" sz="2100" dirty="0" smtClean="0">
                <a:solidFill>
                  <a:srgbClr val="0070C0"/>
                </a:solidFill>
              </a:rPr>
              <a:t>HİTAP ETMEK İÇİN</a:t>
            </a:r>
            <a:r>
              <a:rPr lang="tr-TR" sz="2100" dirty="0" smtClean="0">
                <a:solidFill>
                  <a:srgbClr val="FF0000"/>
                </a:solidFill>
              </a:rPr>
              <a:t/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/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>Çalışabilecekleri derli toplu bir yere</a:t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>ihtiyaçları vardır.</a:t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/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>• Harita, şema, şekil ve diğer görsel araçlar kullanılmalı,</a:t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>• Kelimeler yerine sembol, işaret ve grafikler tercih edilmeli.</a:t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/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>• Bilgi ve kavramları sembol ve resimlere dönüştürülmeli</a:t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>• Öğrenmeleri gereken materyalleri kendi planlamalı ve</a:t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>organize etmeli.</a:t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/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>• Ders dinlerken veya konu çalışırken anladığını kısa cümle ya da birkaç anahtar kelimeyle özetlemeli.</a:t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/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100" dirty="0" smtClean="0">
                <a:solidFill>
                  <a:srgbClr val="FF0000"/>
                </a:solidFill>
              </a:rPr>
              <a:t/>
            </a:r>
            <a:br>
              <a:rPr lang="tr-TR" sz="2100" dirty="0" smtClean="0">
                <a:solidFill>
                  <a:srgbClr val="FF0000"/>
                </a:solidFill>
              </a:rPr>
            </a:b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tr-TR" sz="24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4275" name="Picture 3" descr="j0330868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28600"/>
            <a:ext cx="18827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04800"/>
            <a:ext cx="8763000" cy="65532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200" b="1" dirty="0" smtClean="0">
                <a:solidFill>
                  <a:srgbClr val="FF0000"/>
                </a:solidFill>
                <a:effectLst/>
              </a:rPr>
              <a:t>İŞİTSEL ÖĞRENCİLERE</a:t>
            </a:r>
            <a:br>
              <a:rPr lang="tr-TR" sz="2200" b="1" dirty="0" smtClean="0">
                <a:solidFill>
                  <a:srgbClr val="FF0000"/>
                </a:solidFill>
                <a:effectLst/>
              </a:rPr>
            </a:br>
            <a:r>
              <a:rPr lang="tr-TR" sz="2200" b="1" dirty="0" smtClean="0">
                <a:solidFill>
                  <a:srgbClr val="FF0000"/>
                </a:solidFill>
                <a:effectLst/>
              </a:rPr>
              <a:t>HİTAP ETMEK İÇİN</a:t>
            </a:r>
            <a:r>
              <a:rPr lang="tr-TR" sz="2200" b="1" dirty="0" smtClean="0">
                <a:solidFill>
                  <a:srgbClr val="00B050"/>
                </a:solidFill>
                <a:effectLst/>
              </a:rPr>
              <a:t/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/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Duyduklarını veya dinlediklerini en iyi şekilde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öğrenirler. Anlatırken de öğrenirler.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• Öğrenmeyi kolaylaştırmak için çalışma grupları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oluşturulmalı ya da bir çalışma arkadaşı bulunmalı,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• Ders çalışmak için sessiz bir ortam oluşturulmalı,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• Konular tekrar edilirken yüksek sesle okunmalı.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• Öğrenilmesi gereken materyal şarkılara dönüştürülüp ve yüksek sesle söylenebilir.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• Problem çözerken akıldan geçenler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sesli olarak anlatılmalı.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• Öğrenci, panel ve seminerlere katılmalı.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200" b="1" dirty="0" smtClean="0">
                <a:solidFill>
                  <a:srgbClr val="00B050"/>
                </a:solidFill>
                <a:effectLst/>
              </a:rPr>
              <a:t>Kasetçalar/CD kullanılmalı.</a:t>
            </a:r>
            <a:br>
              <a:rPr lang="tr-TR" sz="2200" b="1" dirty="0" smtClean="0">
                <a:solidFill>
                  <a:srgbClr val="00B050"/>
                </a:solidFill>
                <a:effectLst/>
              </a:rPr>
            </a:b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tr-TR" sz="24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5299" name="Picture 6" descr="j029911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800600"/>
            <a:ext cx="19812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8229600" cy="6553200"/>
          </a:xfrm>
        </p:spPr>
        <p:txBody>
          <a:bodyPr/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FF0000"/>
                </a:solidFill>
              </a:rPr>
              <a:t>KİNESTETİK ÖĞRENCİLERE</a:t>
            </a:r>
            <a:br>
              <a:rPr lang="tr-TR" sz="2800" dirty="0" smtClean="0">
                <a:solidFill>
                  <a:srgbClr val="FF0000"/>
                </a:solidFill>
              </a:rPr>
            </a:br>
            <a:r>
              <a:rPr lang="tr-TR" sz="2800" dirty="0" smtClean="0">
                <a:solidFill>
                  <a:srgbClr val="FF0000"/>
                </a:solidFill>
              </a:rPr>
              <a:t>HİTAP ETMEK İÇİN</a:t>
            </a:r>
            <a:r>
              <a:rPr lang="tr-TR" sz="2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sz="2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/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Çalışırken kendi istediği yerde ve şekilde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çalışmasına izin verilmeli.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• Ders dinlerken hareket etmelerine ya da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bir şeyle oynamalarına izin verilmeli.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• Ellerini kullanabileceği çalışmalar yapmalı.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• Derse konsantre olabilmek için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ön sıralarda oturmalı,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• Laboratuar çalışmaları için fazladan zaman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ayrılmalı, evde deneyler yapmaları için izin verilmeli.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• Konu ile ilgili müze, tarihi yerler gibi yaşayarak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öğrenebileceği mekanlar ziyaret edilmeli.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• Sözcükleri ya da sözel bilgileri öğretirken sözcükler</a:t>
            </a:r>
            <a:br>
              <a:rPr lang="tr-TR" sz="2400" dirty="0" smtClean="0">
                <a:solidFill>
                  <a:srgbClr val="7030A0"/>
                </a:solidFill>
              </a:rPr>
            </a:br>
            <a:r>
              <a:rPr lang="tr-TR" sz="2400" dirty="0" smtClean="0">
                <a:solidFill>
                  <a:srgbClr val="7030A0"/>
                </a:solidFill>
              </a:rPr>
              <a:t>kuma yazdırılabilir.</a:t>
            </a:r>
          </a:p>
        </p:txBody>
      </p:sp>
      <p:pic>
        <p:nvPicPr>
          <p:cNvPr id="5632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0"/>
            <a:ext cx="274320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09600"/>
            <a:ext cx="8763000" cy="2133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6000" dirty="0" smtClean="0">
                <a:solidFill>
                  <a:schemeClr val="accent2"/>
                </a:solidFill>
              </a:rPr>
              <a:t/>
            </a:r>
            <a:br>
              <a:rPr lang="tr-TR" sz="6000" dirty="0" smtClean="0">
                <a:solidFill>
                  <a:schemeClr val="accent2"/>
                </a:solidFill>
              </a:rPr>
            </a:br>
            <a:r>
              <a:rPr lang="tr-TR" sz="6000" dirty="0" smtClean="0">
                <a:solidFill>
                  <a:schemeClr val="accent2"/>
                </a:solidFill>
              </a:rPr>
              <a:t/>
            </a:r>
            <a:br>
              <a:rPr lang="tr-TR" sz="6000" dirty="0" smtClean="0">
                <a:solidFill>
                  <a:schemeClr val="accent2"/>
                </a:solidFill>
              </a:rPr>
            </a:br>
            <a:r>
              <a:rPr lang="tr-TR" sz="2200" dirty="0" smtClean="0">
                <a:solidFill>
                  <a:schemeClr val="accent2"/>
                </a:solidFill>
              </a:rPr>
              <a:t/>
            </a:r>
            <a:br>
              <a:rPr lang="tr-TR" sz="2200" dirty="0" smtClean="0">
                <a:solidFill>
                  <a:schemeClr val="accent2"/>
                </a:solidFill>
              </a:rPr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>
                <a:solidFill>
                  <a:srgbClr val="FF0000"/>
                </a:solidFill>
              </a:rPr>
              <a:t>“Öğrenme stilleri Her bir öğrencinin yeni ve zor bilgiyi öğrenmeye hazırlanırken,öğrenirken ve hatırlarken farklı ve kendine özgü yollar kullanmasıdır.”(</a:t>
            </a:r>
            <a:r>
              <a:rPr lang="tr-TR" sz="2200" dirty="0" err="1" smtClean="0">
                <a:solidFill>
                  <a:srgbClr val="FF0000"/>
                </a:solidFill>
              </a:rPr>
              <a:t>Rita</a:t>
            </a:r>
            <a:r>
              <a:rPr lang="tr-TR" sz="2200" dirty="0" smtClean="0">
                <a:solidFill>
                  <a:srgbClr val="FF0000"/>
                </a:solidFill>
              </a:rPr>
              <a:t> </a:t>
            </a:r>
            <a:r>
              <a:rPr lang="tr-TR" sz="2200" dirty="0" err="1" smtClean="0">
                <a:solidFill>
                  <a:srgbClr val="FF0000"/>
                </a:solidFill>
              </a:rPr>
              <a:t>Dunn</a:t>
            </a:r>
            <a:r>
              <a:rPr lang="tr-TR" sz="2200" dirty="0" smtClean="0">
                <a:solidFill>
                  <a:srgbClr val="FF0000"/>
                </a:solidFill>
              </a:rPr>
              <a:t>)</a:t>
            </a:r>
            <a:r>
              <a:rPr lang="tr-TR" sz="4000" dirty="0" smtClean="0">
                <a:solidFill>
                  <a:srgbClr val="FF0000"/>
                </a:solidFill>
              </a:rPr>
              <a:t/>
            </a:r>
            <a:br>
              <a:rPr lang="tr-TR" sz="4000" dirty="0" smtClean="0">
                <a:solidFill>
                  <a:srgbClr val="FF0000"/>
                </a:solidFill>
              </a:rPr>
            </a:br>
            <a:endParaRPr lang="tr-TR" sz="4000" dirty="0" smtClean="0">
              <a:solidFill>
                <a:srgbClr val="FF0000"/>
              </a:solidFill>
            </a:endParaRPr>
          </a:p>
        </p:txBody>
      </p:sp>
      <p:pic>
        <p:nvPicPr>
          <p:cNvPr id="38915" name="Picture 5" descr="http://i161.photobucket.com/albums/t221/pinar1112/basari-4_zpsa6dd04e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9080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ctr"/>
            <a:r>
              <a:rPr lang="tr-TR" sz="4000" smtClean="0">
                <a:solidFill>
                  <a:srgbClr val="FF0000"/>
                </a:solidFill>
              </a:rPr>
              <a:t>GÖZ HAREKETLERİNDEN ÖĞRENME STİLİ TESPİTİ </a:t>
            </a:r>
          </a:p>
        </p:txBody>
      </p:sp>
      <p:pic>
        <p:nvPicPr>
          <p:cNvPr id="57347" name="2 Resim" descr="ey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828800"/>
            <a:ext cx="6640513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4"/>
          <p:cNvSpPr txBox="1">
            <a:spLocks noChangeArrowheads="1"/>
          </p:cNvSpPr>
          <p:nvPr/>
        </p:nvSpPr>
        <p:spPr bwMode="auto">
          <a:xfrm>
            <a:off x="0" y="762000"/>
            <a:ext cx="914400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400"/>
              <a:t>BAŞARISIZ ÖĞRENCİ YOKTUR</a:t>
            </a:r>
          </a:p>
          <a:p>
            <a:pPr>
              <a:spcBef>
                <a:spcPct val="50000"/>
              </a:spcBef>
            </a:pPr>
            <a:r>
              <a:rPr lang="tr-TR" sz="4400"/>
              <a:t>KAYNAKLARI VE İLGİLERİ YÖNLENDİRİLMEMİŞ ÖĞRENCİ VARDIR.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371600"/>
            <a:ext cx="8610600" cy="236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6000" b="1" dirty="0" smtClean="0">
                <a:solidFill>
                  <a:srgbClr val="7030A0"/>
                </a:solidFill>
              </a:rPr>
              <a:t>BAŞARININ</a:t>
            </a:r>
            <a:r>
              <a:rPr lang="tr-TR" sz="6000" dirty="0" smtClean="0">
                <a:solidFill>
                  <a:srgbClr val="7030A0"/>
                </a:solidFill>
              </a:rPr>
              <a:t/>
            </a:r>
            <a:br>
              <a:rPr lang="tr-TR" sz="6000" dirty="0" smtClean="0">
                <a:solidFill>
                  <a:srgbClr val="7030A0"/>
                </a:solidFill>
              </a:rPr>
            </a:br>
            <a:r>
              <a:rPr lang="tr-TR" sz="6000" dirty="0" smtClean="0">
                <a:solidFill>
                  <a:srgbClr val="7030A0"/>
                </a:solidFill>
              </a:rPr>
              <a:t> %1’i YETENEK,</a:t>
            </a:r>
            <a:br>
              <a:rPr lang="tr-TR" sz="6000" dirty="0" smtClean="0">
                <a:solidFill>
                  <a:srgbClr val="7030A0"/>
                </a:solidFill>
              </a:rPr>
            </a:br>
            <a:r>
              <a:rPr lang="tr-TR" sz="6000" dirty="0" smtClean="0">
                <a:solidFill>
                  <a:srgbClr val="7030A0"/>
                </a:solidFill>
              </a:rPr>
              <a:t> %99’u ALIN TERİDİR</a:t>
            </a:r>
            <a:r>
              <a:rPr lang="tr-TR" sz="6000" dirty="0" smtClean="0"/>
              <a:t>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0" y="4648200"/>
            <a:ext cx="4419600" cy="944563"/>
          </a:xfrm>
        </p:spPr>
        <p:txBody>
          <a:bodyPr/>
          <a:lstStyle/>
          <a:p>
            <a:pPr eaLnBrk="1" hangingPunct="1"/>
            <a:r>
              <a:rPr lang="tr-TR" sz="4000" smtClean="0"/>
              <a:t>Thomas Edison</a:t>
            </a:r>
            <a:r>
              <a:rPr lang="tr-T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5400" dirty="0" smtClean="0"/>
              <a:t>.</a:t>
            </a:r>
          </a:p>
        </p:txBody>
      </p:sp>
      <p:pic>
        <p:nvPicPr>
          <p:cNvPr id="60419" name="Picture 7" descr="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7924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838200" y="685800"/>
            <a:ext cx="7239000" cy="1784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2000" b="1" dirty="0">
                <a:solidFill>
                  <a:srgbClr val="FFC000"/>
                </a:solidFill>
                <a:latin typeface="+mj-lt"/>
              </a:rPr>
              <a:t>YETENEK MAÇ KAZANDIRIR.</a:t>
            </a:r>
          </a:p>
          <a:p>
            <a:pPr>
              <a:spcBef>
                <a:spcPct val="50000"/>
              </a:spcBef>
              <a:defRPr/>
            </a:pPr>
            <a:r>
              <a:rPr lang="tr-TR" sz="2000" b="1" dirty="0">
                <a:solidFill>
                  <a:srgbClr val="FFC000"/>
                </a:solidFill>
                <a:latin typeface="+mj-lt"/>
              </a:rPr>
              <a:t>ZEKA VE </a:t>
            </a:r>
            <a:r>
              <a:rPr lang="tr-TR" sz="2000" b="1" dirty="0">
                <a:solidFill>
                  <a:srgbClr val="FF0000"/>
                </a:solidFill>
                <a:latin typeface="+mj-lt"/>
              </a:rPr>
              <a:t>TAKIM RUHU </a:t>
            </a:r>
          </a:p>
          <a:p>
            <a:pPr>
              <a:spcBef>
                <a:spcPct val="50000"/>
              </a:spcBef>
              <a:defRPr/>
            </a:pPr>
            <a:r>
              <a:rPr lang="tr-TR" sz="2000" b="1" dirty="0">
                <a:solidFill>
                  <a:srgbClr val="FFC000"/>
                </a:solidFill>
                <a:latin typeface="+mj-lt"/>
              </a:rPr>
              <a:t>ŞAMPİYONLUK GETİRİR.</a:t>
            </a:r>
          </a:p>
          <a:p>
            <a:pPr>
              <a:spcBef>
                <a:spcPct val="50000"/>
              </a:spcBef>
              <a:defRPr/>
            </a:pPr>
            <a:r>
              <a:rPr lang="tr-TR" sz="2000" b="1" dirty="0">
                <a:solidFill>
                  <a:srgbClr val="FFC000"/>
                </a:solidFill>
                <a:latin typeface="+mj-lt"/>
              </a:rPr>
              <a:t>					Michael Jordan</a:t>
            </a:r>
            <a:endParaRPr lang="tr-TR" sz="2000" b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445" name="Shape 61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Google Shape;61446;p1"/>
          <p:cNvSpPr txBox="1"/>
          <p:nvPr>
            <p:ph type="title"/>
          </p:nvPr>
        </p:nvSpPr>
        <p:spPr>
          <a:xfrm>
            <a:off x="533400" y="1600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>
                <a:solidFill>
                  <a:srgbClr val="FF0000"/>
                </a:solidFill>
                <a:latin typeface="Ruge Boogie"/>
                <a:ea typeface="Ruge Boogie"/>
                <a:cs typeface="Ruge Boogie"/>
                <a:sym typeface="Ruge Boogie"/>
              </a:rPr>
              <a:t>İLGİYLE DİNLEDİĞİNİZ İÇİN TEŞEKKÜRLER.</a:t>
            </a:r>
            <a:endParaRPr/>
          </a:p>
        </p:txBody>
      </p:sp>
      <p:sp>
        <p:nvSpPr>
          <p:cNvPr id="61447" name="Google Shape;61447;p1"/>
          <p:cNvSpPr txBox="1"/>
          <p:nvPr>
            <p:ph idx="1" type="body"/>
          </p:nvPr>
        </p:nvSpPr>
        <p:spPr>
          <a:xfrm>
            <a:off x="457200" y="4278199"/>
            <a:ext cx="8686800" cy="35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730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2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HOŞİN İMAM HATİP ORTAOKULU </a:t>
            </a:r>
            <a:endParaRPr/>
          </a:p>
          <a:p>
            <a:pPr indent="-80010" lvl="0" marL="273050" rtl="0" algn="ctr">
              <a:spcBef>
                <a:spcPts val="640"/>
              </a:spcBef>
              <a:spcAft>
                <a:spcPts val="0"/>
              </a:spcAft>
              <a:buSzPts val="3040"/>
              <a:buNone/>
            </a:pPr>
            <a:r>
              <a:t/>
            </a:r>
            <a:endParaRPr sz="32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273050" rtl="0" algn="ctr">
              <a:spcBef>
                <a:spcPts val="640"/>
              </a:spcBef>
              <a:spcAft>
                <a:spcPts val="0"/>
              </a:spcAft>
              <a:buSzPts val="3040"/>
              <a:buChar char="⚫"/>
            </a:pPr>
            <a:r>
              <a:rPr lang="tr-TR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REHBERLİK VE PSİKOLOJİK DANIŞMANLIK SERVİSİ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tr-TR" sz="3200">
                <a:solidFill>
                  <a:srgbClr val="D642C1"/>
                </a:solidFill>
                <a:latin typeface="Arial"/>
                <a:ea typeface="Arial"/>
                <a:cs typeface="Arial"/>
                <a:sym typeface="Arial"/>
              </a:rPr>
              <a:t>                      FAHRETTİN BİNGÖL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4638"/>
            <a:ext cx="7620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b="1" i="1" dirty="0" smtClean="0">
                <a:solidFill>
                  <a:srgbClr val="FF0000"/>
                </a:solidFill>
                <a:latin typeface="Comic Sans MS" pitchFamily="66" charset="0"/>
              </a:rPr>
              <a:t>ÖĞRENME STİLLERİ NEDEN ÖNEMLİ?</a:t>
            </a:r>
            <a:endParaRPr lang="tr-TR" sz="3600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939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5257800" cy="4114800"/>
          </a:xfrm>
        </p:spPr>
        <p:txBody>
          <a:bodyPr/>
          <a:lstStyle/>
          <a:p>
            <a:pPr eaLnBrk="1" hangingPunct="1"/>
            <a:r>
              <a:rPr lang="tr-TR" sz="2800" smtClean="0"/>
              <a:t>Öğrenme stillerinin bilinmesi, </a:t>
            </a:r>
            <a:r>
              <a:rPr lang="tr-TR" sz="2800" smtClean="0">
                <a:solidFill>
                  <a:srgbClr val="FF0000"/>
                </a:solidFill>
              </a:rPr>
              <a:t>tembel veya yaramaz olduğunu sandığımız pek çok öğrencinin </a:t>
            </a:r>
            <a:r>
              <a:rPr lang="tr-TR" sz="2800" smtClean="0"/>
              <a:t>sadece öğrenme stilleri bilinmediği ve dikkate alınmadığı için öğrenemediği veya istenmeyen şekilde davrandığı gerçeğinin anlaşılmasını da sağlayacaktır</a:t>
            </a:r>
            <a:r>
              <a:rPr lang="tr-TR" smtClean="0"/>
              <a:t>.</a:t>
            </a:r>
          </a:p>
        </p:txBody>
      </p:sp>
      <p:pic>
        <p:nvPicPr>
          <p:cNvPr id="39940" name="Picture 9" descr="C:\Users\rehberlik\Desktop\YZDE_O~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752600"/>
            <a:ext cx="3048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tr-TR" smtClean="0"/>
              <a:t>Öğretmenlerin de farklı öğrenme stilleri vardır.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mtClean="0"/>
              <a:t>Öğrencilerin öğrenme stillerini belirleyebilmek için geçerli bir testin kullanılması gerekir.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mtClean="0"/>
              <a:t>Öğrenciler kendi öğrenme stilleri hakkında bilgi sahibi oldukça öğrenmeye ilgileri artar.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2362200" y="1524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/>
              <a:t>ÖĞRENME STİLİ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1828800" y="152400"/>
            <a:ext cx="6858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800" b="1">
                <a:solidFill>
                  <a:srgbClr val="FF0000"/>
                </a:solidFill>
              </a:rPr>
              <a:t>İnsanlar genellikle üç yoldan bilgi edinirler: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514600" y="1143000"/>
            <a:ext cx="6324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>
                <a:solidFill>
                  <a:srgbClr val="FF0000"/>
                </a:solidFill>
              </a:rPr>
              <a:t>1. </a:t>
            </a:r>
            <a:r>
              <a:rPr lang="tr-TR" sz="2800" b="1">
                <a:solidFill>
                  <a:srgbClr val="FF0000"/>
                </a:solidFill>
              </a:rPr>
              <a:t>GÖRSEL</a:t>
            </a:r>
            <a:r>
              <a:rPr lang="tr-TR" sz="2800">
                <a:solidFill>
                  <a:schemeClr val="tx2"/>
                </a:solidFill>
              </a:rPr>
              <a:t>: Görerek ve okuyarak öğrenmeyi tercih edenler. Kendi kendine okuyarak öğrenirler, grafik ve haritaları tercih ederler.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590800" y="3048000"/>
            <a:ext cx="5943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solidFill>
                  <a:srgbClr val="FF0000"/>
                </a:solidFill>
              </a:rPr>
              <a:t>2. </a:t>
            </a:r>
            <a:r>
              <a:rPr lang="tr-TR" sz="2800" b="1">
                <a:solidFill>
                  <a:srgbClr val="FF0000"/>
                </a:solidFill>
              </a:rPr>
              <a:t>İŞİTSEL</a:t>
            </a:r>
            <a:r>
              <a:rPr lang="tr-TR" sz="2800">
                <a:solidFill>
                  <a:srgbClr val="FF0000"/>
                </a:solidFill>
              </a:rPr>
              <a:t>: </a:t>
            </a:r>
            <a:r>
              <a:rPr lang="tr-TR" sz="2800">
                <a:solidFill>
                  <a:schemeClr val="tx2"/>
                </a:solidFill>
              </a:rPr>
              <a:t>İşiterek, dinleyerek ve tartışarak öğrenmeyi tercih ederler.</a:t>
            </a:r>
            <a:br>
              <a:rPr lang="tr-TR" sz="2800">
                <a:solidFill>
                  <a:schemeClr val="tx2"/>
                </a:solidFill>
              </a:rPr>
            </a:br>
            <a:endParaRPr lang="tr-TR" sz="2800">
              <a:solidFill>
                <a:schemeClr val="tx2"/>
              </a:solidFill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590800" y="4343400"/>
            <a:ext cx="6096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solidFill>
                  <a:srgbClr val="FF0000"/>
                </a:solidFill>
              </a:rPr>
              <a:t>3. </a:t>
            </a:r>
            <a:r>
              <a:rPr lang="tr-TR" sz="2800" b="1">
                <a:solidFill>
                  <a:srgbClr val="FF0000"/>
                </a:solidFill>
              </a:rPr>
              <a:t>KİNESTETİK/DOKUNSAL</a:t>
            </a:r>
            <a:r>
              <a:rPr lang="tr-TR" sz="2800">
                <a:solidFill>
                  <a:srgbClr val="FF0000"/>
                </a:solidFill>
              </a:rPr>
              <a:t>: </a:t>
            </a:r>
            <a:r>
              <a:rPr lang="tr-TR" sz="2800">
                <a:solidFill>
                  <a:schemeClr val="tx2"/>
                </a:solidFill>
              </a:rPr>
              <a:t>Öğrenecekleri şeylerle fiziksel temas kurarak, yaparak öğrenirler. (Gezme, dramatize etme)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43000"/>
            <a:ext cx="9144000" cy="47244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3600" dirty="0" smtClean="0">
                <a:solidFill>
                  <a:srgbClr val="FF0000"/>
                </a:solidFill>
              </a:rPr>
              <a:t>GÖRSELLER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200" dirty="0" smtClean="0">
                <a:solidFill>
                  <a:srgbClr val="002060"/>
                </a:solidFill>
              </a:rPr>
              <a:t>-- Gördüklerini ve okuduklarını hatırlarlar.</a:t>
            </a:r>
            <a:br>
              <a:rPr lang="tr-TR" sz="2200" dirty="0" smtClean="0">
                <a:solidFill>
                  <a:srgbClr val="002060"/>
                </a:solidFill>
              </a:rPr>
            </a:br>
            <a:r>
              <a:rPr lang="tr-TR" sz="2200" dirty="0" smtClean="0">
                <a:solidFill>
                  <a:srgbClr val="002060"/>
                </a:solidFill>
              </a:rPr>
              <a:t>-- Net ve güçlü görüntülerle renkleri kullanırlar. Bundan zevk alırlar, düşünür ve öğrenirler.</a:t>
            </a:r>
            <a:br>
              <a:rPr lang="tr-TR" sz="2200" dirty="0" smtClean="0">
                <a:solidFill>
                  <a:srgbClr val="002060"/>
                </a:solidFill>
              </a:rPr>
            </a:br>
            <a:r>
              <a:rPr lang="tr-TR" sz="2200" dirty="0" smtClean="0">
                <a:solidFill>
                  <a:srgbClr val="002060"/>
                </a:solidFill>
              </a:rPr>
              <a:t>-- Resimlerle ve sözcüklerle</a:t>
            </a:r>
            <a:br>
              <a:rPr lang="tr-TR" sz="2200" dirty="0" smtClean="0">
                <a:solidFill>
                  <a:srgbClr val="002060"/>
                </a:solidFill>
              </a:rPr>
            </a:br>
            <a:r>
              <a:rPr lang="tr-TR" sz="2200" dirty="0" smtClean="0">
                <a:solidFill>
                  <a:srgbClr val="002060"/>
                </a:solidFill>
              </a:rPr>
              <a:t>düşünmeye yatkındırlar.</a:t>
            </a:r>
            <a:br>
              <a:rPr lang="tr-TR" sz="2200" dirty="0" smtClean="0">
                <a:solidFill>
                  <a:srgbClr val="002060"/>
                </a:solidFill>
              </a:rPr>
            </a:br>
            <a:r>
              <a:rPr lang="tr-TR" sz="2200" dirty="0" smtClean="0">
                <a:solidFill>
                  <a:srgbClr val="002060"/>
                </a:solidFill>
              </a:rPr>
              <a:t>-- Kitap kurdu olmaya müsaitler.</a:t>
            </a:r>
            <a:br>
              <a:rPr lang="tr-TR" sz="2200" dirty="0" smtClean="0">
                <a:solidFill>
                  <a:srgbClr val="002060"/>
                </a:solidFill>
              </a:rPr>
            </a:br>
            <a:r>
              <a:rPr lang="tr-TR" sz="2200" dirty="0" smtClean="0">
                <a:solidFill>
                  <a:srgbClr val="002060"/>
                </a:solidFill>
              </a:rPr>
              <a:t>-- Yüzleri iyi hatırlarlar.</a:t>
            </a:r>
            <a:br>
              <a:rPr lang="tr-TR" sz="2200" dirty="0" smtClean="0">
                <a:solidFill>
                  <a:srgbClr val="002060"/>
                </a:solidFill>
              </a:rPr>
            </a:br>
            <a:r>
              <a:rPr lang="tr-TR" sz="2200" dirty="0" smtClean="0">
                <a:solidFill>
                  <a:srgbClr val="002060"/>
                </a:solidFill>
              </a:rPr>
              <a:t>-- Liste yapmayı severler.</a:t>
            </a:r>
            <a:br>
              <a:rPr lang="tr-TR" sz="2200" dirty="0" smtClean="0">
                <a:solidFill>
                  <a:srgbClr val="002060"/>
                </a:solidFill>
              </a:rPr>
            </a:br>
            <a:r>
              <a:rPr lang="tr-TR" sz="2200" dirty="0" smtClean="0">
                <a:solidFill>
                  <a:srgbClr val="002060"/>
                </a:solidFill>
              </a:rPr>
              <a:t>-- Planlı ve programlı olurlar.</a:t>
            </a:r>
            <a:br>
              <a:rPr lang="tr-TR" sz="2200" dirty="0" smtClean="0">
                <a:solidFill>
                  <a:srgbClr val="002060"/>
                </a:solidFill>
              </a:rPr>
            </a:br>
            <a:r>
              <a:rPr lang="tr-TR" sz="2200" dirty="0" smtClean="0">
                <a:solidFill>
                  <a:srgbClr val="002060"/>
                </a:solidFill>
              </a:rPr>
              <a:t>Genellikle daha sessiz,eşyalarını daha iyi korur ve görüntülerine önem verir</a:t>
            </a:r>
            <a:r>
              <a:rPr lang="tr-TR" sz="2800" dirty="0" smtClean="0">
                <a:solidFill>
                  <a:srgbClr val="002060"/>
                </a:solidFill>
              </a:rPr>
              <a:t>.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7030A0"/>
                </a:solidFill>
              </a:rPr>
              <a:t/>
            </a:r>
            <a:br>
              <a:rPr lang="tr-TR" sz="2800" dirty="0" smtClean="0">
                <a:solidFill>
                  <a:srgbClr val="7030A0"/>
                </a:solidFill>
              </a:rPr>
            </a:br>
            <a:endParaRPr lang="tr-TR" sz="2800" dirty="0" smtClean="0">
              <a:solidFill>
                <a:srgbClr val="7030A0"/>
              </a:solidFill>
            </a:endParaRPr>
          </a:p>
        </p:txBody>
      </p:sp>
      <p:pic>
        <p:nvPicPr>
          <p:cNvPr id="43011" name="Picture 5" descr="j042828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0"/>
            <a:ext cx="184150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7150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7550" y="5551488"/>
            <a:ext cx="2076450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8" descr="j0429827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15000"/>
            <a:ext cx="1433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685800"/>
            <a:ext cx="6858000" cy="5715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3600" dirty="0" smtClean="0">
                <a:solidFill>
                  <a:srgbClr val="FF0000"/>
                </a:solidFill>
              </a:rPr>
              <a:t>GÖRSELLER</a:t>
            </a:r>
            <a:r>
              <a:rPr lang="tr-TR" sz="2800" dirty="0" smtClean="0">
                <a:solidFill>
                  <a:srgbClr val="FF0000"/>
                </a:solidFill>
              </a:rPr>
              <a:t>  devam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>
                <a:solidFill>
                  <a:srgbClr val="002060"/>
                </a:solidFill>
              </a:rPr>
              <a:t>-- İşittiklerini uzun müddet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002060"/>
                </a:solidFill>
              </a:rPr>
              <a:t>bellekte tutamazlar.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002060"/>
                </a:solidFill>
              </a:rPr>
              <a:t>-- Ders anlatırken not alamazlar.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002060"/>
                </a:solidFill>
              </a:rPr>
              <a:t>-- Yazılı olmayan bilgiyi algılayamayabilirler.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002060"/>
                </a:solidFill>
              </a:rPr>
              <a:t>-- Karmaşık ve karışık ortamlarda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002060"/>
                </a:solidFill>
              </a:rPr>
              <a:t>huzursuz olurlar.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002060"/>
                </a:solidFill>
              </a:rPr>
              <a:t>-- İsimleri hatırlamakta zorlanırlar.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002060"/>
                </a:solidFill>
              </a:rPr>
              <a:t>-- Dağınıklığa ve düzensizliğe tahammülsüzdürler.</a:t>
            </a:r>
            <a:br>
              <a:rPr lang="tr-TR" sz="2800" dirty="0" smtClean="0">
                <a:solidFill>
                  <a:srgbClr val="002060"/>
                </a:solidFill>
              </a:rPr>
            </a:br>
            <a:r>
              <a:rPr lang="tr-TR" sz="2800" dirty="0" smtClean="0">
                <a:solidFill>
                  <a:srgbClr val="0070C0"/>
                </a:solidFill>
              </a:rPr>
              <a:t/>
            </a:r>
            <a:br>
              <a:rPr lang="tr-TR" sz="2800" dirty="0" smtClean="0">
                <a:solidFill>
                  <a:srgbClr val="0070C0"/>
                </a:solidFill>
              </a:rPr>
            </a:br>
            <a:r>
              <a:rPr lang="tr-TR" sz="2800" dirty="0" smtClean="0"/>
              <a:t/>
            </a:r>
            <a:br>
              <a:rPr lang="tr-TR" sz="2800" dirty="0" smtClean="0"/>
            </a:br>
            <a:endParaRPr lang="tr-TR" sz="2800" dirty="0" smtClean="0"/>
          </a:p>
        </p:txBody>
      </p:sp>
      <p:pic>
        <p:nvPicPr>
          <p:cNvPr id="4403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838200"/>
            <a:ext cx="5715000" cy="5715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2700" dirty="0" smtClean="0">
                <a:solidFill>
                  <a:srgbClr val="00B050"/>
                </a:solidFill>
              </a:rPr>
              <a:t>İŞİTSELLER</a:t>
            </a: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 smtClean="0">
                <a:solidFill>
                  <a:srgbClr val="7030A0"/>
                </a:solidFill>
              </a:rPr>
              <a:t>-- İşittiklerini hatırlarlar.</a:t>
            </a:r>
            <a:br>
              <a:rPr lang="tr-TR" sz="2700" dirty="0" smtClean="0">
                <a:solidFill>
                  <a:srgbClr val="7030A0"/>
                </a:solidFill>
              </a:rPr>
            </a:br>
            <a:r>
              <a:rPr lang="tr-TR" sz="2700" dirty="0" smtClean="0">
                <a:solidFill>
                  <a:srgbClr val="7030A0"/>
                </a:solidFill>
              </a:rPr>
              <a:t>-- Yazarken konuşurlar.</a:t>
            </a:r>
            <a:br>
              <a:rPr lang="tr-TR" sz="2700" dirty="0" smtClean="0">
                <a:solidFill>
                  <a:srgbClr val="7030A0"/>
                </a:solidFill>
              </a:rPr>
            </a:br>
            <a:r>
              <a:rPr lang="tr-TR" sz="2700" dirty="0" smtClean="0">
                <a:solidFill>
                  <a:srgbClr val="7030A0"/>
                </a:solidFill>
              </a:rPr>
              <a:t>-- Uzun anlatımlarda bile anlatılanların</a:t>
            </a:r>
            <a:br>
              <a:rPr lang="tr-TR" sz="2700" dirty="0" smtClean="0">
                <a:solidFill>
                  <a:srgbClr val="7030A0"/>
                </a:solidFill>
              </a:rPr>
            </a:br>
            <a:r>
              <a:rPr lang="tr-TR" sz="2700" dirty="0" smtClean="0">
                <a:solidFill>
                  <a:srgbClr val="7030A0"/>
                </a:solidFill>
              </a:rPr>
              <a:t>içerisinde kaybolmazlar.</a:t>
            </a:r>
            <a:br>
              <a:rPr lang="tr-TR" sz="2700" dirty="0" smtClean="0">
                <a:solidFill>
                  <a:srgbClr val="7030A0"/>
                </a:solidFill>
              </a:rPr>
            </a:br>
            <a:r>
              <a:rPr lang="tr-TR" sz="2700" dirty="0" smtClean="0">
                <a:solidFill>
                  <a:srgbClr val="7030A0"/>
                </a:solidFill>
              </a:rPr>
              <a:t>-- Müzik hatırlamalarını kolaylaştırır.</a:t>
            </a:r>
            <a:br>
              <a:rPr lang="tr-TR" sz="2700" dirty="0" smtClean="0">
                <a:solidFill>
                  <a:srgbClr val="7030A0"/>
                </a:solidFill>
              </a:rPr>
            </a:br>
            <a:r>
              <a:rPr lang="tr-TR" sz="2700" dirty="0" smtClean="0">
                <a:solidFill>
                  <a:srgbClr val="7030A0"/>
                </a:solidFill>
              </a:rPr>
              <a:t>-- Pek çok kişi için bir anlam ifade etmeyen ses, ritim, melodi onların pek çok şeyi hatırlamalarını sağlar.</a:t>
            </a:r>
            <a:br>
              <a:rPr lang="tr-TR" sz="2700" dirty="0" smtClean="0">
                <a:solidFill>
                  <a:srgbClr val="7030A0"/>
                </a:solidFill>
              </a:rPr>
            </a:b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 smtClean="0"/>
          </a:p>
        </p:txBody>
      </p:sp>
      <p:pic>
        <p:nvPicPr>
          <p:cNvPr id="45059" name="4 Resim" descr="müzik-dinleyen-bebek-b31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81000"/>
            <a:ext cx="2667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990600"/>
            <a:ext cx="6019800" cy="5715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r>
              <a:rPr lang="tr-TR" sz="2200" dirty="0" smtClean="0">
                <a:solidFill>
                  <a:srgbClr val="00B050"/>
                </a:solidFill>
              </a:rPr>
              <a:t>İŞİTSELLER devam</a:t>
            </a: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>
                <a:solidFill>
                  <a:srgbClr val="7030A0"/>
                </a:solidFill>
              </a:rPr>
              <a:t/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-- Gürültüden rahatsız olurlar.</a:t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-- Resimler ve resimli anlatımlardan rahatsız</a:t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olurlar.</a:t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-- Dersin ahenkli ve melodik bir ses ile</a:t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anlatılmasını isterler.Yabancı dil dersine yatkındırlar.Öğretmenin ahenkli telaffuzu öğrenmelerini kolaylaştırır.</a:t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-- Okumaktansa dinlemeyi tercih ederler</a:t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-- İsimleri hatırlarlar.</a:t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--Yüzleri hatırlamakta zorlanırlar</a:t>
            </a:r>
            <a:br>
              <a:rPr lang="tr-TR" sz="2200" dirty="0" smtClean="0">
                <a:solidFill>
                  <a:srgbClr val="7030A0"/>
                </a:solidFill>
              </a:rPr>
            </a:br>
            <a:r>
              <a:rPr lang="tr-TR" sz="2200" dirty="0" smtClean="0">
                <a:solidFill>
                  <a:srgbClr val="7030A0"/>
                </a:solidFill>
              </a:rPr>
              <a:t>gözle okuma esnasında hiç bir şey anlamaz.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 smtClean="0"/>
          </a:p>
        </p:txBody>
      </p:sp>
      <p:pic>
        <p:nvPicPr>
          <p:cNvPr id="46083" name="5 Resim" descr="müzikk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29718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mb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Cumb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