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6" r:id="rId2"/>
    <p:sldId id="257" r:id="rId3"/>
    <p:sldId id="382" r:id="rId4"/>
    <p:sldId id="434" r:id="rId5"/>
    <p:sldId id="442" r:id="rId6"/>
    <p:sldId id="443" r:id="rId7"/>
    <p:sldId id="303" r:id="rId8"/>
    <p:sldId id="445" r:id="rId9"/>
    <p:sldId id="299" r:id="rId10"/>
    <p:sldId id="430" r:id="rId11"/>
    <p:sldId id="431" r:id="rId12"/>
    <p:sldId id="432" r:id="rId13"/>
    <p:sldId id="441" r:id="rId14"/>
    <p:sldId id="428" r:id="rId15"/>
    <p:sldId id="429" r:id="rId16"/>
    <p:sldId id="440" r:id="rId17"/>
    <p:sldId id="389" r:id="rId18"/>
    <p:sldId id="364" r:id="rId19"/>
    <p:sldId id="427" r:id="rId20"/>
    <p:sldId id="444" r:id="rId21"/>
    <p:sldId id="410" r:id="rId22"/>
    <p:sldId id="411" r:id="rId23"/>
    <p:sldId id="412" r:id="rId24"/>
    <p:sldId id="436" r:id="rId25"/>
    <p:sldId id="415" r:id="rId26"/>
    <p:sldId id="393" r:id="rId27"/>
    <p:sldId id="433" r:id="rId28"/>
    <p:sldId id="401" r:id="rId29"/>
    <p:sldId id="416" r:id="rId30"/>
    <p:sldId id="417" r:id="rId31"/>
    <p:sldId id="418" r:id="rId32"/>
    <p:sldId id="419" r:id="rId33"/>
    <p:sldId id="420" r:id="rId34"/>
    <p:sldId id="421" r:id="rId35"/>
    <p:sldId id="422" r:id="rId36"/>
    <p:sldId id="423" r:id="rId37"/>
    <p:sldId id="424" r:id="rId38"/>
    <p:sldId id="425" r:id="rId39"/>
    <p:sldId id="426" r:id="rId40"/>
    <p:sldId id="293"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cmAuthor>
  <p:cmAuthor id="2" name="Büşra Gültekin" initials="BG" lastIdx="38" clrIdx="1">
    <p:extLst/>
  </p:cmAuthor>
  <p:cmAuthor id="3" name="Hakan Çetin" initials="HÇ" lastIdx="24" clrIdx="2">
    <p:extLst/>
  </p:cmAuthor>
  <p:cmAuthor id="4" name="Fatih Yardım" initials="FY" lastIdx="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1F4F"/>
    <a:srgbClr val="231F20"/>
    <a:srgbClr val="11A74F"/>
    <a:srgbClr val="EE7430"/>
    <a:srgbClr val="36A9E1"/>
    <a:srgbClr val="BE1622"/>
    <a:srgbClr val="FAB529"/>
    <a:srgbClr val="DADADA"/>
    <a:srgbClr val="B2B2B2"/>
    <a:srgbClr val="D18D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4" autoAdjust="0"/>
    <p:restoredTop sz="81549" autoAdjust="0"/>
  </p:normalViewPr>
  <p:slideViewPr>
    <p:cSldViewPr snapToGrid="0">
      <p:cViewPr>
        <p:scale>
          <a:sx n="72" d="100"/>
          <a:sy n="72" d="100"/>
        </p:scale>
        <p:origin x="-12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13.10.2021</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13.10.2021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Yeşilay Bilim Kurulu, 2016, İstanbul, Yeşilay TBM Alan Kitaplığı Dizisi No: 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402450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73222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2045279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4045711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4197371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2752068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1808002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3283593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3346819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1889822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2445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3345378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3826409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3894463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688397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3849941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533085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4084855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732781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Eğiticiye</a:t>
            </a:r>
            <a:r>
              <a:rPr lang="tr-TR" b="1" baseline="0" dirty="0"/>
              <a:t> Not: </a:t>
            </a:r>
            <a:r>
              <a:rPr lang="tr-TR" dirty="0" smtClean="0">
                <a:solidFill>
                  <a:srgbClr val="FF0000"/>
                </a:solidFill>
              </a:rPr>
              <a:t>Alkol, </a:t>
            </a:r>
            <a:r>
              <a:rPr lang="tr-TR" dirty="0">
                <a:solidFill>
                  <a:srgbClr val="FF0000"/>
                </a:solidFill>
              </a:rPr>
              <a:t>ilk içildiğinden itibaren beyindeki özel bir reseptöre tutunarak beyin aktivitesini azaltır ve bağımlılık geliştirmeye başlar. </a:t>
            </a:r>
          </a:p>
          <a:p>
            <a:endParaRPr lang="tr-TR" b="1"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2240265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1815897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smtClean="0">
                <a:solidFill>
                  <a:schemeClr val="tx1"/>
                </a:solidFill>
                <a:latin typeface="+mn-lt"/>
                <a:ea typeface="+mn-ea"/>
                <a:cs typeface="+mn-cs"/>
              </a:rPr>
              <a:t>Eğiticiye </a:t>
            </a:r>
            <a:r>
              <a:rPr lang="tr-TR" sz="1200" b="1" i="0" u="none" strike="noStrike" kern="1200" baseline="0" dirty="0">
                <a:solidFill>
                  <a:schemeClr val="tx1"/>
                </a:solidFill>
                <a:latin typeface="+mn-lt"/>
                <a:ea typeface="+mn-ea"/>
                <a:cs typeface="+mn-cs"/>
              </a:rPr>
              <a:t>Not: </a:t>
            </a:r>
            <a:r>
              <a:rPr lang="tr-TR" dirty="0">
                <a:solidFill>
                  <a:srgbClr val="FF0000"/>
                </a:solidFill>
              </a:rPr>
              <a:t>Yasa gereği 18 yaşın altındakilerin alkol satması yasaktır.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b="1"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767101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441869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smtClean="0"/>
              <a:t>Eğiticiye</a:t>
            </a:r>
            <a:r>
              <a:rPr lang="tr-TR" b="1" baseline="0" dirty="0" smtClean="0"/>
              <a:t> </a:t>
            </a:r>
            <a:r>
              <a:rPr lang="tr-TR" b="1" baseline="0" dirty="0"/>
              <a:t>Not: </a:t>
            </a:r>
            <a:r>
              <a:rPr lang="tr-TR" baseline="0" dirty="0"/>
              <a:t>Merkezi sinir sistemi beyin ve omurilikten oluşur. Hareket etme, hissetme, tat alma ve görme gibi işlevler merkezi sinir sistemi sayesinde olur. Aynı zamanda reflekslerimiz, </a:t>
            </a:r>
            <a:r>
              <a:rPr lang="tr-TR" sz="1200" b="0" i="0" kern="1200" dirty="0">
                <a:solidFill>
                  <a:schemeClr val="tx1"/>
                </a:solidFill>
                <a:effectLst/>
                <a:latin typeface="+mn-lt"/>
                <a:ea typeface="+mn-ea"/>
                <a:cs typeface="+mn-cs"/>
              </a:rPr>
              <a:t>organlarımızın çalışması, konuşabilme, dışkı ve idrar yapılmasını</a:t>
            </a:r>
            <a:r>
              <a:rPr lang="tr-TR" sz="1200" b="0" i="0" kern="1200" baseline="0" dirty="0">
                <a:solidFill>
                  <a:schemeClr val="tx1"/>
                </a:solidFill>
                <a:effectLst/>
                <a:latin typeface="+mn-lt"/>
                <a:ea typeface="+mn-ea"/>
                <a:cs typeface="+mn-cs"/>
              </a:rPr>
              <a:t> kontrol etme gibi hayati fonksiyonları da yönetir.</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3982919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3368319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270314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smtClean="0"/>
              <a:t>Eğiticiye</a:t>
            </a:r>
            <a:r>
              <a:rPr lang="tr-TR" b="1" baseline="0" dirty="0" smtClean="0"/>
              <a:t> </a:t>
            </a:r>
            <a:r>
              <a:rPr lang="tr-TR" b="1" baseline="0" dirty="0"/>
              <a:t>Not: </a:t>
            </a:r>
            <a:r>
              <a:rPr lang="tr-TR" dirty="0"/>
              <a:t>Alkolün beyne ve vücuda olan etkileriyle beraber kişinin yaşı kaç olursa olsun hem kendisine hem de çevresine geri döndürülemez zararları vardır. </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1357050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2881875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smtClean="0"/>
              <a:t>Eğiticiye</a:t>
            </a:r>
            <a:r>
              <a:rPr lang="tr-TR" b="1" baseline="0" dirty="0" smtClean="0"/>
              <a:t> </a:t>
            </a:r>
            <a:r>
              <a:rPr lang="tr-TR" b="1" baseline="0" dirty="0"/>
              <a:t>Not: </a:t>
            </a:r>
            <a:r>
              <a:rPr lang="tr-TR" dirty="0">
                <a:solidFill>
                  <a:srgbClr val="FF0000"/>
                </a:solidFill>
              </a:rPr>
              <a:t>Alkol ağızdan başlayarak vücudumuzdaki organların çoğuna kısa ve uzun dönemli etkilerle zarar verir. İlk olarak yeterince oksijen alamayan </a:t>
            </a:r>
            <a:r>
              <a:rPr lang="tr-TR" dirty="0" smtClean="0">
                <a:solidFill>
                  <a:srgbClr val="FF0000"/>
                </a:solidFill>
              </a:rPr>
              <a:t>beyin</a:t>
            </a:r>
            <a:r>
              <a:rPr lang="tr-TR" baseline="0" dirty="0" smtClean="0">
                <a:solidFill>
                  <a:srgbClr val="FF0000"/>
                </a:solidFill>
              </a:rPr>
              <a:t> </a:t>
            </a:r>
            <a:r>
              <a:rPr lang="tr-TR" dirty="0" smtClean="0">
                <a:solidFill>
                  <a:srgbClr val="FF0000"/>
                </a:solidFill>
              </a:rPr>
              <a:t>fonksiyonlarını </a:t>
            </a:r>
            <a:r>
              <a:rPr lang="tr-TR" dirty="0">
                <a:solidFill>
                  <a:srgbClr val="FF0000"/>
                </a:solidFill>
              </a:rPr>
              <a:t>kaybetmeye başlar.  Akciğer, karaciğer ve kalple beraber zararları görülmeye devam eder. </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323464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1930976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28257860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smtClean="0"/>
              <a:t>Eğiticiye</a:t>
            </a:r>
            <a:r>
              <a:rPr lang="tr-TR" b="1" baseline="0" dirty="0" smtClean="0"/>
              <a:t> </a:t>
            </a:r>
            <a:r>
              <a:rPr lang="tr-TR" b="1" baseline="0" dirty="0"/>
              <a:t>Not: </a:t>
            </a:r>
            <a:r>
              <a:rPr lang="tr-TR" baseline="0" dirty="0" smtClean="0"/>
              <a:t>Yeşilay </a:t>
            </a:r>
            <a:r>
              <a:rPr lang="tr-TR" baseline="0" dirty="0"/>
              <a:t>Danışmanlık Merkezleri aynı zamanda bağımlı yakınlarına da </a:t>
            </a:r>
            <a:r>
              <a:rPr lang="tr-TR" baseline="0" dirty="0" err="1"/>
              <a:t>psiko</a:t>
            </a:r>
            <a:r>
              <a:rPr lang="tr-TR" baseline="0" dirty="0"/>
              <a:t>-sosyal destek vermektedir. </a:t>
            </a:r>
            <a:r>
              <a:rPr lang="tr-TR" baseline="0" dirty="0" smtClean="0"/>
              <a:t>Yakın çevrenizden </a:t>
            </a:r>
            <a:r>
              <a:rPr lang="tr-TR" baseline="0" dirty="0"/>
              <a:t>ya da ailenizden biri varsa </a:t>
            </a:r>
            <a:r>
              <a:rPr lang="tr-TR" baseline="0" dirty="0" smtClean="0"/>
              <a:t>arayabilirsiniz.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2685415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Öncelikle Kendin İçin Alkolden Uzak Dur, </a:t>
            </a:r>
            <a:r>
              <a:rPr lang="tr-TR" sz="1200" b="0" i="0" u="none" strike="noStrike" kern="1200" baseline="0">
                <a:solidFill>
                  <a:schemeClr val="tx1"/>
                </a:solidFill>
                <a:latin typeface="+mn-lt"/>
                <a:ea typeface="+mn-ea"/>
                <a:cs typeface="+mn-cs"/>
              </a:rPr>
              <a:t>Yeşilay Bilim Kurulu, 2016, İstanbul, Yeşilay TBM Alan Kitaplığı Dizisi No: 1.</a:t>
            </a:r>
            <a:endParaRPr lang="tr-TR" b="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2721228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3361062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3299574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2593834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1724647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2303517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526767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13.10.2021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13.10.2021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13.10.2021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9">
            <a:extLst>
              <a:ext uri="{FF2B5EF4-FFF2-40B4-BE49-F238E27FC236}">
                <a16:creationId xmlns:a16="http://schemas.microsoft.com/office/drawing/2014/main" xmlns="" id="{6D1F680B-B1A8-9F4E-AF06-7E802AA1F6E3}"/>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a16="http://schemas.microsoft.com/office/drawing/2014/main" xmlns="" id="{27C3CD8D-4D7C-014E-B6DC-5482F2D3DE77}"/>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xmlns="" id="{D902D102-434C-414A-9B13-D0526DA954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xmlns="" id="{29903F24-1E08-6F43-AA7F-A4110B82537C}"/>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xmlns="" id="{6034F08C-A2EC-594D-9546-D4BC74D135F3}"/>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xmlns="" id="{71D7E158-568D-0149-83F8-8766EAB4B09C}"/>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1" name="Dikdörtgen 23">
            <a:extLst>
              <a:ext uri="{FF2B5EF4-FFF2-40B4-BE49-F238E27FC236}">
                <a16:creationId xmlns:a16="http://schemas.microsoft.com/office/drawing/2014/main" xmlns="" id="{3089FE4B-A4CE-EB47-ABA8-CB8A99D6C6F8}"/>
              </a:ext>
            </a:extLst>
          </p:cNvPr>
          <p:cNvSpPr/>
          <p:nvPr userDrawn="1"/>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7" name="Rectangle 9">
            <a:extLst>
              <a:ext uri="{FF2B5EF4-FFF2-40B4-BE49-F238E27FC236}">
                <a16:creationId xmlns:a16="http://schemas.microsoft.com/office/drawing/2014/main" xmlns="" id="{2B19A725-AC0B-1045-B275-3FC6097C6C31}"/>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8" name="Resim 7">
            <a:extLst>
              <a:ext uri="{FF2B5EF4-FFF2-40B4-BE49-F238E27FC236}">
                <a16:creationId xmlns:a16="http://schemas.microsoft.com/office/drawing/2014/main" xmlns="" id="{2A9E61D6-86D8-FF4E-96FB-EDE89E21D1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D82B339D-B876-6248-A1FC-E4D058421F14}"/>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0B51C69-983A-3945-A487-922CD88ACE51}"/>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1+#ppt_w/2"/>
                                          </p:val>
                                        </p:tav>
                                        <p:tav tm="100000">
                                          <p:val>
                                            <p:strVal val="#ppt_x"/>
                                          </p:val>
                                        </p:tav>
                                      </p:tavLst>
                                    </p:anim>
                                    <p:anim calcmode="lin" valueType="num">
                                      <p:cBhvr additive="base">
                                        <p:cTn id="12" dur="25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13.10.2021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13.10.2021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13.10.2021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13.10.2021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13.10.2021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13.10.2021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13.10.2021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1.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6.emf"/><Relationship Id="rId5" Type="http://schemas.openxmlformats.org/officeDocument/2006/relationships/image" Target="../media/image4.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kdörtgen 25"/>
          <p:cNvSpPr/>
          <p:nvPr/>
        </p:nvSpPr>
        <p:spPr>
          <a:xfrm flipH="1">
            <a:off x="0" y="0"/>
            <a:ext cx="12191999" cy="6877357"/>
          </a:xfrm>
          <a:prstGeom prst="rect">
            <a:avLst/>
          </a:prstGeom>
          <a:blipFill dpi="0" rotWithShape="1">
            <a:blip r:embed="rId3"/>
            <a:srcRect/>
            <a:stretch>
              <a:fillRect l="-24000" t="-41000" r="-2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36A9E1">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0"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pic>
        <p:nvPicPr>
          <p:cNvPr id="16" name="Resim 15"/>
          <p:cNvPicPr>
            <a:picLocks noChangeAspect="1"/>
          </p:cNvPicPr>
          <p:nvPr/>
        </p:nvPicPr>
        <p:blipFill>
          <a:blip r:embed="rId4"/>
          <a:stretch>
            <a:fillRect/>
          </a:stretch>
        </p:blipFill>
        <p:spPr>
          <a:xfrm>
            <a:off x="11367914" y="920137"/>
            <a:ext cx="843750" cy="1957500"/>
          </a:xfrm>
          <a:prstGeom prst="rect">
            <a:avLst/>
          </a:prstGeom>
        </p:spPr>
      </p:pic>
      <p:grpSp>
        <p:nvGrpSpPr>
          <p:cNvPr id="17" name="Grup 16"/>
          <p:cNvGrpSpPr/>
          <p:nvPr/>
        </p:nvGrpSpPr>
        <p:grpSpPr>
          <a:xfrm>
            <a:off x="6066701" y="1169318"/>
            <a:ext cx="5491064" cy="1500571"/>
            <a:chOff x="6080204" y="1306970"/>
            <a:chExt cx="5491064" cy="1500571"/>
          </a:xfrm>
        </p:grpSpPr>
        <p:sp>
          <p:nvSpPr>
            <p:cNvPr id="21" name="Metin kutusu 20"/>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22" name="Metin kutusu 21"/>
            <p:cNvSpPr txBox="1"/>
            <p:nvPr/>
          </p:nvSpPr>
          <p:spPr>
            <a:xfrm>
              <a:off x="6876970" y="1976544"/>
              <a:ext cx="4694298" cy="830997"/>
            </a:xfrm>
            <a:prstGeom prst="rect">
              <a:avLst/>
            </a:prstGeom>
            <a:noFill/>
          </p:spPr>
          <p:txBody>
            <a:bodyPr wrap="none" rtlCol="0">
              <a:spAutoFit/>
            </a:bodyPr>
            <a:lstStyle/>
            <a:p>
              <a:pPr algn="r"/>
              <a:r>
                <a:rPr lang="tr-TR" sz="4800" b="1" dirty="0">
                  <a:solidFill>
                    <a:schemeClr val="bg1"/>
                  </a:solidFill>
                </a:rPr>
                <a:t>alkolden uzak dur</a:t>
              </a:r>
            </a:p>
          </p:txBody>
        </p:sp>
      </p:grpSp>
      <p:pic>
        <p:nvPicPr>
          <p:cNvPr id="5" name="Resim 4">
            <a:extLst>
              <a:ext uri="{FF2B5EF4-FFF2-40B4-BE49-F238E27FC236}">
                <a16:creationId xmlns:a16="http://schemas.microsoft.com/office/drawing/2014/main" xmlns="" id="{5E9E1834-E58A-3945-8D1A-7B16014EB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250" fill="hold"/>
                                        <p:tgtEl>
                                          <p:spTgt spid="30"/>
                                        </p:tgtEl>
                                        <p:attrNameLst>
                                          <p:attrName>ppt_x</p:attrName>
                                        </p:attrNameLst>
                                      </p:cBhvr>
                                      <p:tavLst>
                                        <p:tav tm="0">
                                          <p:val>
                                            <p:strVal val="1+#ppt_w/2"/>
                                          </p:val>
                                        </p:tav>
                                        <p:tav tm="100000">
                                          <p:val>
                                            <p:strVal val="#ppt_x"/>
                                          </p:val>
                                        </p:tav>
                                      </p:tavLst>
                                    </p:anim>
                                    <p:anim calcmode="lin" valueType="num">
                                      <p:cBhvr additive="base">
                                        <p:cTn id="21" dur="250" fill="hold"/>
                                        <p:tgtEl>
                                          <p:spTgt spid="3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250" fill="hold"/>
                                        <p:tgtEl>
                                          <p:spTgt spid="29"/>
                                        </p:tgtEl>
                                        <p:attrNameLst>
                                          <p:attrName>ppt_x</p:attrName>
                                        </p:attrNameLst>
                                      </p:cBhvr>
                                      <p:tavLst>
                                        <p:tav tm="0">
                                          <p:val>
                                            <p:strVal val="0-#ppt_w/2"/>
                                          </p:val>
                                        </p:tav>
                                        <p:tav tm="100000">
                                          <p:val>
                                            <p:strVal val="#ppt_x"/>
                                          </p:val>
                                        </p:tav>
                                      </p:tavLst>
                                    </p:anim>
                                    <p:anim calcmode="lin" valueType="num">
                                      <p:cBhvr additive="base">
                                        <p:cTn id="25" dur="250" fill="hold"/>
                                        <p:tgtEl>
                                          <p:spTgt spid="29"/>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par>
                          <p:cTn id="29" fill="hold">
                            <p:stCondLst>
                              <p:cond delay="750"/>
                            </p:stCondLst>
                            <p:childTnLst>
                              <p:par>
                                <p:cTn id="30" presetID="2" presetClass="entr" presetSubtype="2"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50" fill="hold"/>
                                        <p:tgtEl>
                                          <p:spTgt spid="16"/>
                                        </p:tgtEl>
                                        <p:attrNameLst>
                                          <p:attrName>ppt_x</p:attrName>
                                        </p:attrNameLst>
                                      </p:cBhvr>
                                      <p:tavLst>
                                        <p:tav tm="0">
                                          <p:val>
                                            <p:strVal val="1+#ppt_w/2"/>
                                          </p:val>
                                        </p:tav>
                                        <p:tav tm="100000">
                                          <p:val>
                                            <p:strVal val="#ppt_x"/>
                                          </p:val>
                                        </p:tav>
                                      </p:tavLst>
                                    </p:anim>
                                    <p:anim calcmode="lin" valueType="num">
                                      <p:cBhvr additive="base">
                                        <p:cTn id="33" dur="250" fill="hold"/>
                                        <p:tgtEl>
                                          <p:spTgt spid="16"/>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22" name="Grup 21"/>
          <p:cNvGrpSpPr/>
          <p:nvPr/>
        </p:nvGrpSpPr>
        <p:grpSpPr>
          <a:xfrm>
            <a:off x="356650" y="1499601"/>
            <a:ext cx="5198330" cy="1440000"/>
            <a:chOff x="356650" y="1474434"/>
            <a:chExt cx="4777412" cy="1440000"/>
          </a:xfrm>
        </p:grpSpPr>
        <p:sp>
          <p:nvSpPr>
            <p:cNvPr id="23" name="Oval 22"/>
            <p:cNvSpPr/>
            <p:nvPr/>
          </p:nvSpPr>
          <p:spPr>
            <a:xfrm>
              <a:off x="356650" y="1474434"/>
              <a:ext cx="1440000" cy="1440000"/>
            </a:xfrm>
            <a:prstGeom prst="ellipse">
              <a:avLst/>
            </a:prstGeom>
            <a:blipFill dpi="0" rotWithShape="1">
              <a:blip r:embed="rId3"/>
              <a:srcRect/>
              <a:stretch>
                <a:fillRect l="-52000" r="-17000" b="-31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1796650" y="1732769"/>
              <a:ext cx="3337412" cy="1015663"/>
            </a:xfrm>
            <a:prstGeom prst="rect">
              <a:avLst/>
            </a:prstGeom>
          </p:spPr>
          <p:txBody>
            <a:bodyPr wrap="square">
              <a:spAutoFit/>
            </a:bodyPr>
            <a:lstStyle/>
            <a:p>
              <a:r>
                <a:rPr lang="tr-TR" sz="2000" dirty="0">
                  <a:solidFill>
                    <a:srgbClr val="E61F4F"/>
                  </a:solidFill>
                </a:rPr>
                <a:t>Ağızda: </a:t>
              </a:r>
              <a:r>
                <a:rPr lang="tr-TR" sz="2000" dirty="0">
                  <a:solidFill>
                    <a:srgbClr val="575757"/>
                  </a:solidFill>
                </a:rPr>
                <a:t>Ağız kuruluğu, </a:t>
              </a:r>
              <a:r>
                <a:rPr lang="tr-TR" sz="2000" dirty="0" smtClean="0">
                  <a:solidFill>
                    <a:srgbClr val="575757"/>
                  </a:solidFill>
                </a:rPr>
                <a:t>tat alma </a:t>
              </a:r>
              <a:r>
                <a:rPr lang="tr-TR" sz="2000" dirty="0">
                  <a:solidFill>
                    <a:srgbClr val="575757"/>
                  </a:solidFill>
                </a:rPr>
                <a:t>duyusunda </a:t>
              </a:r>
              <a:r>
                <a:rPr lang="tr-TR" sz="2000" dirty="0" smtClean="0">
                  <a:solidFill>
                    <a:srgbClr val="575757"/>
                  </a:solidFill>
                </a:rPr>
                <a:t>bozulma, ağız </a:t>
              </a:r>
              <a:r>
                <a:rPr lang="tr-TR" sz="2000" dirty="0">
                  <a:solidFill>
                    <a:srgbClr val="575757"/>
                  </a:solidFill>
                </a:rPr>
                <a:t>kokusu, ağız içi enfeksiyonlar.</a:t>
              </a:r>
            </a:p>
          </p:txBody>
        </p:sp>
      </p:grpSp>
      <p:grpSp>
        <p:nvGrpSpPr>
          <p:cNvPr id="29" name="Grup 28"/>
          <p:cNvGrpSpPr/>
          <p:nvPr/>
        </p:nvGrpSpPr>
        <p:grpSpPr>
          <a:xfrm>
            <a:off x="356650" y="3169772"/>
            <a:ext cx="5198330" cy="1440000"/>
            <a:chOff x="356650" y="3169772"/>
            <a:chExt cx="4855430" cy="1440000"/>
          </a:xfrm>
        </p:grpSpPr>
        <p:sp>
          <p:nvSpPr>
            <p:cNvPr id="30" name="Oval 29"/>
            <p:cNvSpPr/>
            <p:nvPr/>
          </p:nvSpPr>
          <p:spPr>
            <a:xfrm>
              <a:off x="356650" y="3169772"/>
              <a:ext cx="1440000" cy="1440000"/>
            </a:xfrm>
            <a:prstGeom prst="ellipse">
              <a:avLst/>
            </a:prstGeom>
            <a:blipFill dpi="0" rotWithShape="1">
              <a:blip r:embed="rId4"/>
              <a:srcRect/>
              <a:stretch>
                <a:fillRect l="-25000" r="-22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30"/>
            <p:cNvSpPr/>
            <p:nvPr/>
          </p:nvSpPr>
          <p:spPr>
            <a:xfrm>
              <a:off x="1796650" y="3560688"/>
              <a:ext cx="3415430" cy="400110"/>
            </a:xfrm>
            <a:prstGeom prst="rect">
              <a:avLst/>
            </a:prstGeom>
          </p:spPr>
          <p:txBody>
            <a:bodyPr wrap="square">
              <a:spAutoFit/>
            </a:bodyPr>
            <a:lstStyle/>
            <a:p>
              <a:r>
                <a:rPr lang="sv-SE" sz="2000" dirty="0">
                  <a:solidFill>
                    <a:srgbClr val="E61F4F"/>
                  </a:solidFill>
                </a:rPr>
                <a:t>Başta: </a:t>
              </a:r>
              <a:r>
                <a:rPr lang="sv-SE" sz="2000" dirty="0" smtClean="0">
                  <a:solidFill>
                    <a:srgbClr val="575757"/>
                  </a:solidFill>
                </a:rPr>
                <a:t>Şiddetli</a:t>
              </a:r>
              <a:r>
                <a:rPr lang="tr-TR" sz="2000" dirty="0" smtClean="0">
                  <a:solidFill>
                    <a:srgbClr val="575757"/>
                  </a:solidFill>
                </a:rPr>
                <a:t> </a:t>
              </a:r>
              <a:r>
                <a:rPr lang="sv-SE" sz="2000" dirty="0" smtClean="0">
                  <a:solidFill>
                    <a:srgbClr val="575757"/>
                  </a:solidFill>
                </a:rPr>
                <a:t>baş </a:t>
              </a:r>
              <a:r>
                <a:rPr lang="sv-SE" sz="2000" dirty="0">
                  <a:solidFill>
                    <a:srgbClr val="575757"/>
                  </a:solidFill>
                </a:rPr>
                <a:t>ağrısı.</a:t>
              </a:r>
              <a:endParaRPr lang="tr-TR" sz="2000" dirty="0">
                <a:solidFill>
                  <a:srgbClr val="575757"/>
                </a:solidFill>
              </a:endParaRPr>
            </a:p>
          </p:txBody>
        </p:sp>
      </p:grpSp>
      <p:grpSp>
        <p:nvGrpSpPr>
          <p:cNvPr id="32" name="Grup 31"/>
          <p:cNvGrpSpPr/>
          <p:nvPr/>
        </p:nvGrpSpPr>
        <p:grpSpPr>
          <a:xfrm>
            <a:off x="6111278" y="1499601"/>
            <a:ext cx="5147272" cy="1581774"/>
            <a:chOff x="6111278" y="1474434"/>
            <a:chExt cx="4685353" cy="1440000"/>
          </a:xfrm>
        </p:grpSpPr>
        <p:sp>
          <p:nvSpPr>
            <p:cNvPr id="33" name="Oval 32"/>
            <p:cNvSpPr/>
            <p:nvPr/>
          </p:nvSpPr>
          <p:spPr>
            <a:xfrm>
              <a:off x="6111278" y="1474434"/>
              <a:ext cx="1440000" cy="1440000"/>
            </a:xfrm>
            <a:prstGeom prst="ellipse">
              <a:avLst/>
            </a:prstGeom>
            <a:blipFill dpi="0" rotWithShape="1">
              <a:blip r:embed="rId5"/>
              <a:srcRect/>
              <a:stretch>
                <a:fillRect l="-35000" t="-9000" r="-48000" b="-30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33"/>
            <p:cNvSpPr/>
            <p:nvPr/>
          </p:nvSpPr>
          <p:spPr>
            <a:xfrm>
              <a:off x="7551277" y="1871268"/>
              <a:ext cx="3245354" cy="644438"/>
            </a:xfrm>
            <a:prstGeom prst="rect">
              <a:avLst/>
            </a:prstGeom>
          </p:spPr>
          <p:txBody>
            <a:bodyPr wrap="square">
              <a:spAutoFit/>
            </a:bodyPr>
            <a:lstStyle/>
            <a:p>
              <a:r>
                <a:rPr lang="sv-SE" sz="2000" dirty="0">
                  <a:solidFill>
                    <a:srgbClr val="E61F4F"/>
                  </a:solidFill>
                </a:rPr>
                <a:t>Boğazda: </a:t>
              </a:r>
              <a:r>
                <a:rPr lang="sv-SE" sz="2000" dirty="0">
                  <a:solidFill>
                    <a:srgbClr val="575757"/>
                  </a:solidFill>
                </a:rPr>
                <a:t>Öksürük, zamanla</a:t>
              </a:r>
            </a:p>
            <a:p>
              <a:r>
                <a:rPr lang="sv-SE" sz="2000" dirty="0">
                  <a:solidFill>
                    <a:srgbClr val="575757"/>
                  </a:solidFill>
                </a:rPr>
                <a:t>ses tellerinde tahribat</a:t>
              </a:r>
              <a:endParaRPr lang="tr-TR" sz="2000" dirty="0">
                <a:solidFill>
                  <a:srgbClr val="575757"/>
                </a:solidFill>
              </a:endParaRPr>
            </a:p>
          </p:txBody>
        </p:sp>
      </p:grpSp>
      <p:sp>
        <p:nvSpPr>
          <p:cNvPr id="20" name="Metin kutusu 19">
            <a:extLst>
              <a:ext uri="{FF2B5EF4-FFF2-40B4-BE49-F238E27FC236}">
                <a16:creationId xmlns:a16="http://schemas.microsoft.com/office/drawing/2014/main" xmlns="" id="{0C269D13-BAE2-754F-BB77-4EA391248578}"/>
              </a:ext>
            </a:extLst>
          </p:cNvPr>
          <p:cNvSpPr txBox="1"/>
          <p:nvPr/>
        </p:nvSpPr>
        <p:spPr>
          <a:xfrm>
            <a:off x="356650" y="479687"/>
            <a:ext cx="7923284" cy="830997"/>
          </a:xfrm>
          <a:prstGeom prst="rect">
            <a:avLst/>
          </a:prstGeom>
          <a:noFill/>
        </p:spPr>
        <p:txBody>
          <a:bodyPr wrap="square" rtlCol="0">
            <a:spAutoFit/>
          </a:bodyPr>
          <a:lstStyle/>
          <a:p>
            <a:r>
              <a:rPr lang="tr-TR" sz="4800" b="1" dirty="0"/>
              <a:t>Kısa </a:t>
            </a:r>
            <a:r>
              <a:rPr lang="tr-TR" sz="4800" b="1" dirty="0" smtClean="0"/>
              <a:t>Dönemdeki </a:t>
            </a:r>
            <a:r>
              <a:rPr lang="tr-TR" sz="4800" b="1" dirty="0"/>
              <a:t>E</a:t>
            </a:r>
            <a:r>
              <a:rPr lang="tr-TR" sz="4800" b="1" dirty="0" smtClean="0"/>
              <a:t>tkileri</a:t>
            </a:r>
            <a:endParaRPr lang="tr-TR" sz="4800" b="1" dirty="0"/>
          </a:p>
        </p:txBody>
      </p:sp>
    </p:spTree>
    <p:extLst>
      <p:ext uri="{BB962C8B-B14F-4D97-AF65-F5344CB8AC3E}">
        <p14:creationId xmlns:p14="http://schemas.microsoft.com/office/powerpoint/2010/main" val="31018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50"/>
                                        <p:tgtEl>
                                          <p:spTgt spid="2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250"/>
                                        <p:tgtEl>
                                          <p:spTgt spid="2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7140"/>
            <a:ext cx="7923284" cy="830997"/>
          </a:xfrm>
          <a:prstGeom prst="rect">
            <a:avLst/>
          </a:prstGeom>
          <a:noFill/>
        </p:spPr>
        <p:txBody>
          <a:bodyPr wrap="square" rtlCol="0">
            <a:spAutoFit/>
          </a:bodyPr>
          <a:lstStyle/>
          <a:p>
            <a:r>
              <a:rPr lang="tr-TR" sz="4800" b="1" dirty="0"/>
              <a:t>Uzun </a:t>
            </a:r>
            <a:r>
              <a:rPr lang="tr-TR" sz="4800" b="1" dirty="0" smtClean="0"/>
              <a:t>Dönemdeki </a:t>
            </a:r>
            <a:r>
              <a:rPr lang="tr-TR" sz="4800" b="1" dirty="0"/>
              <a:t>E</a:t>
            </a:r>
            <a:r>
              <a:rPr lang="tr-TR" sz="4800" b="1" dirty="0" smtClean="0"/>
              <a:t>tkileri</a:t>
            </a:r>
            <a:endParaRPr lang="tr-TR" sz="4800" b="1" dirty="0"/>
          </a:p>
        </p:txBody>
      </p:sp>
      <p:grpSp>
        <p:nvGrpSpPr>
          <p:cNvPr id="33" name="Grup 32"/>
          <p:cNvGrpSpPr/>
          <p:nvPr/>
        </p:nvGrpSpPr>
        <p:grpSpPr>
          <a:xfrm>
            <a:off x="348086" y="1474434"/>
            <a:ext cx="4875424" cy="1440000"/>
            <a:chOff x="356650" y="1474434"/>
            <a:chExt cx="4314628" cy="1440000"/>
          </a:xfrm>
        </p:grpSpPr>
        <p:sp>
          <p:nvSpPr>
            <p:cNvPr id="34" name="Oval 33"/>
            <p:cNvSpPr/>
            <p:nvPr/>
          </p:nvSpPr>
          <p:spPr>
            <a:xfrm>
              <a:off x="356650" y="1474434"/>
              <a:ext cx="1440000" cy="1440000"/>
            </a:xfrm>
            <a:prstGeom prst="ellipse">
              <a:avLst/>
            </a:prstGeom>
            <a:blipFill>
              <a:blip r:embed="rId3"/>
              <a:stretch>
                <a:fillRect l="-25000" r="-22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Dikdörtgen 34"/>
            <p:cNvSpPr/>
            <p:nvPr/>
          </p:nvSpPr>
          <p:spPr>
            <a:xfrm>
              <a:off x="1796650" y="1732769"/>
              <a:ext cx="2874628" cy="1015663"/>
            </a:xfrm>
            <a:prstGeom prst="rect">
              <a:avLst/>
            </a:prstGeom>
          </p:spPr>
          <p:txBody>
            <a:bodyPr wrap="square">
              <a:spAutoFit/>
            </a:bodyPr>
            <a:lstStyle/>
            <a:p>
              <a:r>
                <a:rPr lang="tr-TR" sz="2000" dirty="0">
                  <a:solidFill>
                    <a:srgbClr val="E61F4F"/>
                  </a:solidFill>
                </a:rPr>
                <a:t>Gözlerde: </a:t>
              </a:r>
              <a:r>
                <a:rPr lang="tr-TR" sz="2000" dirty="0">
                  <a:solidFill>
                    <a:srgbClr val="575757"/>
                  </a:solidFill>
                </a:rPr>
                <a:t>Zamanla körlüğe</a:t>
              </a:r>
            </a:p>
            <a:p>
              <a:r>
                <a:rPr lang="tr-TR" sz="2000" dirty="0">
                  <a:solidFill>
                    <a:srgbClr val="575757"/>
                  </a:solidFill>
                </a:rPr>
                <a:t>kadar </a:t>
              </a:r>
              <a:r>
                <a:rPr lang="tr-TR" sz="2000" dirty="0" smtClean="0">
                  <a:solidFill>
                    <a:srgbClr val="575757"/>
                  </a:solidFill>
                </a:rPr>
                <a:t>varabilecek hasarlara </a:t>
              </a:r>
              <a:r>
                <a:rPr lang="tr-TR" sz="2000" dirty="0">
                  <a:solidFill>
                    <a:srgbClr val="575757"/>
                  </a:solidFill>
                </a:rPr>
                <a:t>neden olur.</a:t>
              </a:r>
            </a:p>
          </p:txBody>
        </p:sp>
      </p:grpSp>
      <p:grpSp>
        <p:nvGrpSpPr>
          <p:cNvPr id="36" name="Grup 35"/>
          <p:cNvGrpSpPr/>
          <p:nvPr/>
        </p:nvGrpSpPr>
        <p:grpSpPr>
          <a:xfrm>
            <a:off x="356650" y="3169772"/>
            <a:ext cx="4866860" cy="1440000"/>
            <a:chOff x="356650" y="3169772"/>
            <a:chExt cx="4314628" cy="1440000"/>
          </a:xfrm>
        </p:grpSpPr>
        <p:sp>
          <p:nvSpPr>
            <p:cNvPr id="42" name="Oval 41"/>
            <p:cNvSpPr/>
            <p:nvPr/>
          </p:nvSpPr>
          <p:spPr>
            <a:xfrm>
              <a:off x="356650" y="3169772"/>
              <a:ext cx="1440000" cy="1440000"/>
            </a:xfrm>
            <a:prstGeom prst="ellipse">
              <a:avLst/>
            </a:prstGeom>
            <a:blipFill dpi="0" rotWithShape="1">
              <a:blip r:embed="rId4"/>
              <a:srcRect/>
              <a:stretch>
                <a:fillRect l="-26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Dikdörtgen 42"/>
            <p:cNvSpPr/>
            <p:nvPr/>
          </p:nvSpPr>
          <p:spPr>
            <a:xfrm>
              <a:off x="1796650" y="3433506"/>
              <a:ext cx="2874628" cy="1015663"/>
            </a:xfrm>
            <a:prstGeom prst="rect">
              <a:avLst/>
            </a:prstGeom>
          </p:spPr>
          <p:txBody>
            <a:bodyPr wrap="square">
              <a:spAutoFit/>
            </a:bodyPr>
            <a:lstStyle/>
            <a:p>
              <a:r>
                <a:rPr lang="sv-SE" sz="2000" dirty="0">
                  <a:solidFill>
                    <a:srgbClr val="E61F4F"/>
                  </a:solidFill>
                </a:rPr>
                <a:t>Kalpte: </a:t>
              </a:r>
              <a:r>
                <a:rPr lang="sv-SE" sz="2000" dirty="0">
                  <a:solidFill>
                    <a:srgbClr val="575757"/>
                  </a:solidFill>
                </a:rPr>
                <a:t>Ritim bozukluğu</a:t>
              </a:r>
            </a:p>
            <a:p>
              <a:r>
                <a:rPr lang="sv-SE" sz="2000" dirty="0">
                  <a:solidFill>
                    <a:srgbClr val="575757"/>
                  </a:solidFill>
                </a:rPr>
                <a:t>ve damar kireçlenmesin</a:t>
              </a:r>
              <a:r>
                <a:rPr lang="tr-TR" sz="2000" dirty="0">
                  <a:solidFill>
                    <a:srgbClr val="575757"/>
                  </a:solidFill>
                </a:rPr>
                <a:t>e</a:t>
              </a:r>
              <a:endParaRPr lang="sv-SE" sz="2000" dirty="0">
                <a:solidFill>
                  <a:srgbClr val="575757"/>
                </a:solidFill>
              </a:endParaRPr>
            </a:p>
            <a:p>
              <a:r>
                <a:rPr lang="sv-SE" sz="2000" dirty="0">
                  <a:solidFill>
                    <a:srgbClr val="575757"/>
                  </a:solidFill>
                </a:rPr>
                <a:t>neden olur. </a:t>
              </a:r>
              <a:endParaRPr lang="tr-TR" sz="2000" dirty="0">
                <a:solidFill>
                  <a:srgbClr val="575757"/>
                </a:solidFill>
              </a:endParaRPr>
            </a:p>
          </p:txBody>
        </p:sp>
      </p:grpSp>
      <p:grpSp>
        <p:nvGrpSpPr>
          <p:cNvPr id="44" name="Grup 43"/>
          <p:cNvGrpSpPr/>
          <p:nvPr/>
        </p:nvGrpSpPr>
        <p:grpSpPr>
          <a:xfrm>
            <a:off x="6102714" y="1474434"/>
            <a:ext cx="5212986" cy="1443274"/>
            <a:chOff x="6111278" y="1474434"/>
            <a:chExt cx="4685353" cy="1443274"/>
          </a:xfrm>
        </p:grpSpPr>
        <p:sp>
          <p:nvSpPr>
            <p:cNvPr id="45" name="Oval 44"/>
            <p:cNvSpPr/>
            <p:nvPr/>
          </p:nvSpPr>
          <p:spPr>
            <a:xfrm>
              <a:off x="6111278" y="1474434"/>
              <a:ext cx="1440000" cy="1440000"/>
            </a:xfrm>
            <a:prstGeom prst="ellipse">
              <a:avLst/>
            </a:prstGeom>
            <a:blipFill dpi="0" rotWithShape="1">
              <a:blip r:embed="rId5"/>
              <a:srcRect/>
              <a:stretch>
                <a:fillRect/>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Dikdörtgen 45"/>
            <p:cNvSpPr/>
            <p:nvPr/>
          </p:nvSpPr>
          <p:spPr>
            <a:xfrm>
              <a:off x="7551277" y="1594269"/>
              <a:ext cx="3245354" cy="1323439"/>
            </a:xfrm>
            <a:prstGeom prst="rect">
              <a:avLst/>
            </a:prstGeom>
          </p:spPr>
          <p:txBody>
            <a:bodyPr wrap="square">
              <a:spAutoFit/>
            </a:bodyPr>
            <a:lstStyle/>
            <a:p>
              <a:r>
                <a:rPr lang="sv-SE" sz="2000" dirty="0">
                  <a:solidFill>
                    <a:srgbClr val="E61F4F"/>
                  </a:solidFill>
                </a:rPr>
                <a:t>Beyinde: </a:t>
              </a:r>
              <a:r>
                <a:rPr lang="sv-SE" sz="2000" dirty="0">
                  <a:solidFill>
                    <a:srgbClr val="575757"/>
                  </a:solidFill>
                </a:rPr>
                <a:t>Alkol, beyin hücrelerini</a:t>
              </a:r>
            </a:p>
            <a:p>
              <a:r>
                <a:rPr lang="sv-SE" sz="2000" dirty="0">
                  <a:solidFill>
                    <a:srgbClr val="575757"/>
                  </a:solidFill>
                </a:rPr>
                <a:t>öldürdüğü için zamanla beyin</a:t>
              </a:r>
            </a:p>
            <a:p>
              <a:r>
                <a:rPr lang="sv-SE" sz="2000" dirty="0">
                  <a:solidFill>
                    <a:srgbClr val="575757"/>
                  </a:solidFill>
                </a:rPr>
                <a:t>küçülür. Bu durum </a:t>
              </a:r>
              <a:r>
                <a:rPr lang="sv-SE" sz="2000" dirty="0" smtClean="0">
                  <a:solidFill>
                    <a:srgbClr val="575757"/>
                  </a:solidFill>
                </a:rPr>
                <a:t>erken</a:t>
              </a:r>
              <a:r>
                <a:rPr lang="tr-TR" sz="2000" dirty="0" smtClean="0">
                  <a:solidFill>
                    <a:srgbClr val="575757"/>
                  </a:solidFill>
                </a:rPr>
                <a:t> </a:t>
              </a:r>
              <a:r>
                <a:rPr lang="sv-SE" sz="2000" dirty="0" smtClean="0">
                  <a:solidFill>
                    <a:srgbClr val="575757"/>
                  </a:solidFill>
                </a:rPr>
                <a:t>yaşlanma </a:t>
              </a:r>
              <a:r>
                <a:rPr lang="sv-SE" sz="2000" dirty="0">
                  <a:solidFill>
                    <a:srgbClr val="575757"/>
                  </a:solidFill>
                </a:rPr>
                <a:t>ve bunamaya yol açar.</a:t>
              </a:r>
              <a:endParaRPr lang="tr-TR" sz="2000" dirty="0">
                <a:solidFill>
                  <a:srgbClr val="575757"/>
                </a:solidFill>
              </a:endParaRPr>
            </a:p>
          </p:txBody>
        </p:sp>
      </p:grpSp>
      <p:grpSp>
        <p:nvGrpSpPr>
          <p:cNvPr id="47" name="Grup 46"/>
          <p:cNvGrpSpPr/>
          <p:nvPr/>
        </p:nvGrpSpPr>
        <p:grpSpPr>
          <a:xfrm>
            <a:off x="6154176" y="3218428"/>
            <a:ext cx="5561574" cy="1440000"/>
            <a:chOff x="6111278" y="3169771"/>
            <a:chExt cx="4771516" cy="1440000"/>
          </a:xfrm>
        </p:grpSpPr>
        <p:sp>
          <p:nvSpPr>
            <p:cNvPr id="48" name="Oval 47"/>
            <p:cNvSpPr/>
            <p:nvPr/>
          </p:nvSpPr>
          <p:spPr>
            <a:xfrm>
              <a:off x="6111278" y="3169771"/>
              <a:ext cx="1440000" cy="1440000"/>
            </a:xfrm>
            <a:prstGeom prst="ellipse">
              <a:avLst/>
            </a:prstGeom>
            <a:blipFill dpi="0" rotWithShape="1">
              <a:blip r:embed="rId6"/>
              <a:srcRect/>
              <a:stretch>
                <a:fillRect l="-50000" t="-80000" r="-103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Dikdörtgen 48"/>
            <p:cNvSpPr/>
            <p:nvPr/>
          </p:nvSpPr>
          <p:spPr>
            <a:xfrm>
              <a:off x="7637440" y="3381939"/>
              <a:ext cx="3245354" cy="1015663"/>
            </a:xfrm>
            <a:prstGeom prst="rect">
              <a:avLst/>
            </a:prstGeom>
          </p:spPr>
          <p:txBody>
            <a:bodyPr wrap="square">
              <a:spAutoFit/>
            </a:bodyPr>
            <a:lstStyle/>
            <a:p>
              <a:r>
                <a:rPr lang="sv-SE" sz="2000" dirty="0">
                  <a:solidFill>
                    <a:srgbClr val="E61F4F"/>
                  </a:solidFill>
                </a:rPr>
                <a:t>Mide ve Yemek Borusunda:</a:t>
              </a:r>
            </a:p>
            <a:p>
              <a:r>
                <a:rPr lang="sv-SE" sz="2000" dirty="0">
                  <a:solidFill>
                    <a:srgbClr val="575757"/>
                  </a:solidFill>
                </a:rPr>
                <a:t>Gastrit, ülser ve mide</a:t>
              </a:r>
            </a:p>
            <a:p>
              <a:r>
                <a:rPr lang="sv-SE" sz="2000" dirty="0">
                  <a:solidFill>
                    <a:srgbClr val="575757"/>
                  </a:solidFill>
                </a:rPr>
                <a:t>iltihabı oluşumuna yol açar. </a:t>
              </a:r>
              <a:endParaRPr lang="tr-TR" sz="2000" dirty="0">
                <a:solidFill>
                  <a:srgbClr val="575757"/>
                </a:solidFill>
              </a:endParaRPr>
            </a:p>
          </p:txBody>
        </p:sp>
      </p:grpSp>
    </p:spTree>
    <p:extLst>
      <p:ext uri="{BB962C8B-B14F-4D97-AF65-F5344CB8AC3E}">
        <p14:creationId xmlns:p14="http://schemas.microsoft.com/office/powerpoint/2010/main" val="5360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250"/>
                                        <p:tgtEl>
                                          <p:spTgt spid="33"/>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250"/>
                                        <p:tgtEl>
                                          <p:spTgt spid="4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250"/>
                                        <p:tgtEl>
                                          <p:spTgt spid="36"/>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22" name="Grup 21"/>
          <p:cNvGrpSpPr/>
          <p:nvPr/>
        </p:nvGrpSpPr>
        <p:grpSpPr>
          <a:xfrm>
            <a:off x="356650" y="1474434"/>
            <a:ext cx="4912580" cy="1443274"/>
            <a:chOff x="356650" y="1474434"/>
            <a:chExt cx="4314628" cy="1443274"/>
          </a:xfrm>
        </p:grpSpPr>
        <p:sp>
          <p:nvSpPr>
            <p:cNvPr id="25" name="Oval 24"/>
            <p:cNvSpPr/>
            <p:nvPr/>
          </p:nvSpPr>
          <p:spPr>
            <a:xfrm>
              <a:off x="356650" y="1474434"/>
              <a:ext cx="1440000" cy="1440000"/>
            </a:xfrm>
            <a:prstGeom prst="ellipse">
              <a:avLst/>
            </a:prstGeom>
            <a:blipFill>
              <a:blip r:embed="rId3"/>
              <a:stretch>
                <a:fillRect l="-50000" t="-80000" r="-103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p:cNvSpPr/>
            <p:nvPr/>
          </p:nvSpPr>
          <p:spPr>
            <a:xfrm>
              <a:off x="1796650" y="1594269"/>
              <a:ext cx="2874628" cy="1323439"/>
            </a:xfrm>
            <a:prstGeom prst="rect">
              <a:avLst/>
            </a:prstGeom>
          </p:spPr>
          <p:txBody>
            <a:bodyPr wrap="square">
              <a:spAutoFit/>
            </a:bodyPr>
            <a:lstStyle/>
            <a:p>
              <a:r>
                <a:rPr lang="tr-TR" sz="2000" dirty="0">
                  <a:solidFill>
                    <a:srgbClr val="E61F4F"/>
                  </a:solidFill>
                </a:rPr>
                <a:t>Yüzde: </a:t>
              </a:r>
              <a:r>
                <a:rPr lang="tr-TR" sz="2000" dirty="0">
                  <a:solidFill>
                    <a:srgbClr val="575757"/>
                  </a:solidFill>
                </a:rPr>
                <a:t>Cildin doğal ve canlı</a:t>
              </a:r>
            </a:p>
            <a:p>
              <a:r>
                <a:rPr lang="tr-TR" sz="2000" dirty="0">
                  <a:solidFill>
                    <a:srgbClr val="575757"/>
                  </a:solidFill>
                </a:rPr>
                <a:t>görünümünü kaybetmesine</a:t>
              </a:r>
            </a:p>
            <a:p>
              <a:r>
                <a:rPr lang="tr-TR" sz="2000" dirty="0">
                  <a:solidFill>
                    <a:srgbClr val="575757"/>
                  </a:solidFill>
                </a:rPr>
                <a:t>yol açar. Kalıcı veya yamalı</a:t>
              </a:r>
            </a:p>
            <a:p>
              <a:r>
                <a:rPr lang="tr-TR" sz="2000" dirty="0">
                  <a:solidFill>
                    <a:srgbClr val="575757"/>
                  </a:solidFill>
                </a:rPr>
                <a:t>kızarıklıklara neden olur.</a:t>
              </a:r>
            </a:p>
          </p:txBody>
        </p:sp>
      </p:grpSp>
      <p:grpSp>
        <p:nvGrpSpPr>
          <p:cNvPr id="29" name="Grup 28"/>
          <p:cNvGrpSpPr/>
          <p:nvPr/>
        </p:nvGrpSpPr>
        <p:grpSpPr>
          <a:xfrm>
            <a:off x="356650" y="3169772"/>
            <a:ext cx="4912580" cy="1440000"/>
            <a:chOff x="356650" y="3169772"/>
            <a:chExt cx="4314628" cy="1440000"/>
          </a:xfrm>
        </p:grpSpPr>
        <p:sp>
          <p:nvSpPr>
            <p:cNvPr id="30" name="Oval 29"/>
            <p:cNvSpPr/>
            <p:nvPr/>
          </p:nvSpPr>
          <p:spPr>
            <a:xfrm>
              <a:off x="356650" y="3169772"/>
              <a:ext cx="1440000" cy="1440000"/>
            </a:xfrm>
            <a:prstGeom prst="ellipse">
              <a:avLst/>
            </a:prstGeom>
            <a:blipFill dpi="0" rotWithShape="1">
              <a:blip r:embed="rId4"/>
              <a:srcRect/>
              <a:stretch>
                <a:fillRect l="-15000" t="-17000" r="-16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30"/>
            <p:cNvSpPr/>
            <p:nvPr/>
          </p:nvSpPr>
          <p:spPr>
            <a:xfrm>
              <a:off x="1796650" y="3560688"/>
              <a:ext cx="2874628" cy="707886"/>
            </a:xfrm>
            <a:prstGeom prst="rect">
              <a:avLst/>
            </a:prstGeom>
          </p:spPr>
          <p:txBody>
            <a:bodyPr wrap="square">
              <a:spAutoFit/>
            </a:bodyPr>
            <a:lstStyle/>
            <a:p>
              <a:r>
                <a:rPr lang="sv-SE" sz="2000" dirty="0">
                  <a:solidFill>
                    <a:srgbClr val="E61F4F"/>
                  </a:solidFill>
                </a:rPr>
                <a:t>Akciğerlerde: </a:t>
              </a:r>
              <a:r>
                <a:rPr lang="sv-SE" sz="2000" dirty="0">
                  <a:solidFill>
                    <a:srgbClr val="575757"/>
                  </a:solidFill>
                </a:rPr>
                <a:t>Akut akciğer </a:t>
              </a:r>
            </a:p>
            <a:p>
              <a:r>
                <a:rPr lang="tr-TR" sz="2000" dirty="0">
                  <a:solidFill>
                    <a:srgbClr val="575757"/>
                  </a:solidFill>
                </a:rPr>
                <a:t>i</a:t>
              </a:r>
              <a:r>
                <a:rPr lang="sv-SE" sz="2000" dirty="0">
                  <a:solidFill>
                    <a:srgbClr val="575757"/>
                  </a:solidFill>
                </a:rPr>
                <a:t>ltihabına yol açar.</a:t>
              </a:r>
              <a:endParaRPr lang="tr-TR" sz="2000" dirty="0">
                <a:solidFill>
                  <a:srgbClr val="575757"/>
                </a:solidFill>
              </a:endParaRPr>
            </a:p>
          </p:txBody>
        </p:sp>
      </p:grpSp>
      <p:grpSp>
        <p:nvGrpSpPr>
          <p:cNvPr id="32" name="Grup 31"/>
          <p:cNvGrpSpPr/>
          <p:nvPr/>
        </p:nvGrpSpPr>
        <p:grpSpPr>
          <a:xfrm>
            <a:off x="6111278" y="1474434"/>
            <a:ext cx="5215852" cy="1443274"/>
            <a:chOff x="6111278" y="1474434"/>
            <a:chExt cx="4685353" cy="1443274"/>
          </a:xfrm>
        </p:grpSpPr>
        <p:sp>
          <p:nvSpPr>
            <p:cNvPr id="33" name="Oval 32"/>
            <p:cNvSpPr/>
            <p:nvPr/>
          </p:nvSpPr>
          <p:spPr>
            <a:xfrm>
              <a:off x="6111278" y="1474434"/>
              <a:ext cx="1440000" cy="1440000"/>
            </a:xfrm>
            <a:prstGeom prst="ellipse">
              <a:avLst/>
            </a:prstGeom>
            <a:blipFill dpi="0" rotWithShape="1">
              <a:blip r:embed="rId5"/>
              <a:srcRect/>
              <a:stretch>
                <a:fillRect l="-64000" r="-64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000"/>
            </a:p>
          </p:txBody>
        </p:sp>
        <p:sp>
          <p:nvSpPr>
            <p:cNvPr id="34" name="Dikdörtgen 33"/>
            <p:cNvSpPr/>
            <p:nvPr/>
          </p:nvSpPr>
          <p:spPr>
            <a:xfrm>
              <a:off x="7551277" y="1594269"/>
              <a:ext cx="3245354" cy="1323439"/>
            </a:xfrm>
            <a:prstGeom prst="rect">
              <a:avLst/>
            </a:prstGeom>
          </p:spPr>
          <p:txBody>
            <a:bodyPr wrap="square">
              <a:spAutoFit/>
            </a:bodyPr>
            <a:lstStyle/>
            <a:p>
              <a:r>
                <a:rPr lang="sv-SE" sz="2000" dirty="0">
                  <a:solidFill>
                    <a:srgbClr val="E61F4F"/>
                  </a:solidFill>
                </a:rPr>
                <a:t>Karaciğerde: </a:t>
              </a:r>
              <a:r>
                <a:rPr lang="sv-SE" sz="2000" dirty="0">
                  <a:solidFill>
                    <a:srgbClr val="575757"/>
                  </a:solidFill>
                </a:rPr>
                <a:t>Yağlanma</a:t>
              </a:r>
            </a:p>
            <a:p>
              <a:r>
                <a:rPr lang="sv-SE" sz="2000" dirty="0">
                  <a:solidFill>
                    <a:srgbClr val="575757"/>
                  </a:solidFill>
                </a:rPr>
                <a:t>meydana getirir. Ciddi</a:t>
              </a:r>
            </a:p>
            <a:p>
              <a:r>
                <a:rPr lang="sv-SE" sz="2000" dirty="0">
                  <a:solidFill>
                    <a:srgbClr val="575757"/>
                  </a:solidFill>
                </a:rPr>
                <a:t>karaciğer hastalıklarına</a:t>
              </a:r>
            </a:p>
            <a:p>
              <a:r>
                <a:rPr lang="sv-SE" sz="2000" dirty="0">
                  <a:solidFill>
                    <a:srgbClr val="575757"/>
                  </a:solidFill>
                </a:rPr>
                <a:t>sebep olur.</a:t>
              </a:r>
              <a:endParaRPr lang="tr-TR" sz="2000" dirty="0">
                <a:solidFill>
                  <a:srgbClr val="575757"/>
                </a:solidFill>
              </a:endParaRPr>
            </a:p>
          </p:txBody>
        </p:sp>
      </p:grpSp>
      <p:sp>
        <p:nvSpPr>
          <p:cNvPr id="20" name="Metin kutusu 19">
            <a:extLst>
              <a:ext uri="{FF2B5EF4-FFF2-40B4-BE49-F238E27FC236}">
                <a16:creationId xmlns:a16="http://schemas.microsoft.com/office/drawing/2014/main" xmlns="" id="{68C935C0-0208-D549-AABF-CD35BDA73204}"/>
              </a:ext>
            </a:extLst>
          </p:cNvPr>
          <p:cNvSpPr txBox="1"/>
          <p:nvPr/>
        </p:nvSpPr>
        <p:spPr>
          <a:xfrm>
            <a:off x="356650" y="497140"/>
            <a:ext cx="7923284" cy="830997"/>
          </a:xfrm>
          <a:prstGeom prst="rect">
            <a:avLst/>
          </a:prstGeom>
          <a:noFill/>
        </p:spPr>
        <p:txBody>
          <a:bodyPr wrap="square" rtlCol="0">
            <a:spAutoFit/>
          </a:bodyPr>
          <a:lstStyle/>
          <a:p>
            <a:r>
              <a:rPr lang="tr-TR" sz="4800" b="1" dirty="0"/>
              <a:t>Uzun </a:t>
            </a:r>
            <a:r>
              <a:rPr lang="tr-TR" sz="4800" b="1" dirty="0" smtClean="0"/>
              <a:t>Dönemdeki </a:t>
            </a:r>
            <a:r>
              <a:rPr lang="tr-TR" sz="4800" b="1" dirty="0"/>
              <a:t>E</a:t>
            </a:r>
            <a:r>
              <a:rPr lang="tr-TR" sz="4800" b="1" dirty="0" smtClean="0"/>
              <a:t>tkileri</a:t>
            </a:r>
            <a:endParaRPr lang="tr-TR" sz="4800" b="1" dirty="0"/>
          </a:p>
        </p:txBody>
      </p:sp>
    </p:spTree>
    <p:extLst>
      <p:ext uri="{BB962C8B-B14F-4D97-AF65-F5344CB8AC3E}">
        <p14:creationId xmlns:p14="http://schemas.microsoft.com/office/powerpoint/2010/main" val="317163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50"/>
                                        <p:tgtEl>
                                          <p:spTgt spid="2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250"/>
                                        <p:tgtEl>
                                          <p:spTgt spid="2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p:cNvSpPr>
            <a:spLocks/>
          </p:cNvSpPr>
          <p:nvPr/>
        </p:nvSpPr>
        <p:spPr bwMode="auto">
          <a:xfrm>
            <a:off x="7027200" y="1722775"/>
            <a:ext cx="517680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18" r="48"/>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86983"/>
            <a:ext cx="7923284" cy="830997"/>
          </a:xfrm>
          <a:prstGeom prst="rect">
            <a:avLst/>
          </a:prstGeom>
          <a:noFill/>
        </p:spPr>
        <p:txBody>
          <a:bodyPr wrap="square" rtlCol="0">
            <a:spAutoFit/>
          </a:bodyPr>
          <a:lstStyle/>
          <a:p>
            <a:r>
              <a:rPr lang="tr-TR" sz="4800" b="1" dirty="0"/>
              <a:t>Nasıl </a:t>
            </a:r>
            <a:r>
              <a:rPr lang="tr-TR" sz="4800" b="1" dirty="0" smtClean="0"/>
              <a:t>Başlanıyor</a:t>
            </a:r>
            <a:r>
              <a:rPr lang="tr-TR" sz="4800" b="1" dirty="0"/>
              <a:t>?</a:t>
            </a:r>
          </a:p>
        </p:txBody>
      </p:sp>
      <p:grpSp>
        <p:nvGrpSpPr>
          <p:cNvPr id="29" name="Grup 28"/>
          <p:cNvGrpSpPr/>
          <p:nvPr/>
        </p:nvGrpSpPr>
        <p:grpSpPr>
          <a:xfrm>
            <a:off x="554927" y="2458003"/>
            <a:ext cx="7464948" cy="1323439"/>
            <a:chOff x="554927" y="1881525"/>
            <a:chExt cx="7464948" cy="1323439"/>
          </a:xfrm>
        </p:grpSpPr>
        <p:sp>
          <p:nvSpPr>
            <p:cNvPr id="30" name="Metin kutusu 29"/>
            <p:cNvSpPr txBox="1"/>
            <p:nvPr/>
          </p:nvSpPr>
          <p:spPr>
            <a:xfrm>
              <a:off x="746177" y="1881525"/>
              <a:ext cx="7273698" cy="1323439"/>
            </a:xfrm>
            <a:prstGeom prst="rect">
              <a:avLst/>
            </a:prstGeom>
            <a:noFill/>
          </p:spPr>
          <p:txBody>
            <a:bodyPr wrap="square" rtlCol="0">
              <a:spAutoFit/>
            </a:bodyPr>
            <a:lstStyle/>
            <a:p>
              <a:r>
                <a:rPr lang="tr-TR" sz="2000" b="1" dirty="0">
                  <a:solidFill>
                    <a:srgbClr val="E61F4F"/>
                  </a:solidFill>
                </a:rPr>
                <a:t>Akran Baskısı</a:t>
              </a:r>
            </a:p>
            <a:p>
              <a:r>
                <a:rPr lang="tr-TR" sz="2000" b="1" dirty="0">
                  <a:solidFill>
                    <a:srgbClr val="575757"/>
                  </a:solidFill>
                </a:rPr>
                <a:t>“Bir dene, maksat muhabbet olsun!” </a:t>
              </a:r>
            </a:p>
            <a:p>
              <a:r>
                <a:rPr lang="tr-TR" sz="2000" dirty="0">
                  <a:solidFill>
                    <a:srgbClr val="575757"/>
                  </a:solidFill>
                </a:rPr>
                <a:t>Bazı kişiler grup içinde kabul görebilmek için</a:t>
              </a:r>
            </a:p>
            <a:p>
              <a:r>
                <a:rPr lang="tr-TR" sz="2000" dirty="0">
                  <a:solidFill>
                    <a:srgbClr val="575757"/>
                  </a:solidFill>
                </a:rPr>
                <a:t>arkadaşlarının davetiyle alkol kullanmaya başlarlar.</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pic>
        <p:nvPicPr>
          <p:cNvPr id="5" name="Resim 4">
            <a:extLst>
              <a:ext uri="{FF2B5EF4-FFF2-40B4-BE49-F238E27FC236}">
                <a16:creationId xmlns:a16="http://schemas.microsoft.com/office/drawing/2014/main" xmlns="" id="{AEDDF5BA-5B35-2A4B-A9E0-EB57B8143B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7860" y="1722775"/>
            <a:ext cx="5194300" cy="3530600"/>
          </a:xfrm>
          <a:prstGeom prst="rect">
            <a:avLst/>
          </a:prstGeom>
        </p:spPr>
      </p:pic>
    </p:spTree>
    <p:extLst>
      <p:ext uri="{BB962C8B-B14F-4D97-AF65-F5344CB8AC3E}">
        <p14:creationId xmlns:p14="http://schemas.microsoft.com/office/powerpoint/2010/main" val="250089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50"/>
                                        <p:tgtEl>
                                          <p:spTgt spid="29"/>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250" fill="hold"/>
                                        <p:tgtEl>
                                          <p:spTgt spid="24"/>
                                        </p:tgtEl>
                                        <p:attrNameLst>
                                          <p:attrName>ppt_x</p:attrName>
                                        </p:attrNameLst>
                                      </p:cBhvr>
                                      <p:tavLst>
                                        <p:tav tm="0">
                                          <p:val>
                                            <p:strVal val="1+#ppt_w/2"/>
                                          </p:val>
                                        </p:tav>
                                        <p:tav tm="100000">
                                          <p:val>
                                            <p:strVal val="#ppt_x"/>
                                          </p:val>
                                        </p:tav>
                                      </p:tavLst>
                                    </p:anim>
                                    <p:anim calcmode="lin" valueType="num">
                                      <p:cBhvr additive="base">
                                        <p:cTn id="21" dur="2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78000" t="-36000" r="-16000" b="-63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67578"/>
            <a:ext cx="7923284" cy="830997"/>
          </a:xfrm>
          <a:prstGeom prst="rect">
            <a:avLst/>
          </a:prstGeom>
          <a:noFill/>
        </p:spPr>
        <p:txBody>
          <a:bodyPr wrap="square" rtlCol="0">
            <a:spAutoFit/>
          </a:bodyPr>
          <a:lstStyle/>
          <a:p>
            <a:r>
              <a:rPr lang="tr-TR" sz="4800" b="1" dirty="0"/>
              <a:t>Nasıl </a:t>
            </a:r>
            <a:r>
              <a:rPr lang="tr-TR" sz="4800" b="1" dirty="0" smtClean="0"/>
              <a:t>Başlanıyor</a:t>
            </a:r>
            <a:r>
              <a:rPr lang="tr-TR" sz="4800" b="1" dirty="0"/>
              <a:t>?</a:t>
            </a:r>
          </a:p>
        </p:txBody>
      </p:sp>
      <p:grpSp>
        <p:nvGrpSpPr>
          <p:cNvPr id="16" name="Grup 15"/>
          <p:cNvGrpSpPr/>
          <p:nvPr/>
        </p:nvGrpSpPr>
        <p:grpSpPr>
          <a:xfrm>
            <a:off x="554927" y="2467096"/>
            <a:ext cx="7464948" cy="1631216"/>
            <a:chOff x="554927" y="1881525"/>
            <a:chExt cx="7464948" cy="1631216"/>
          </a:xfrm>
        </p:grpSpPr>
        <p:sp>
          <p:nvSpPr>
            <p:cNvPr id="17" name="Metin kutusu 16"/>
            <p:cNvSpPr txBox="1"/>
            <p:nvPr/>
          </p:nvSpPr>
          <p:spPr>
            <a:xfrm>
              <a:off x="746177" y="1881525"/>
              <a:ext cx="7273698" cy="1631216"/>
            </a:xfrm>
            <a:prstGeom prst="rect">
              <a:avLst/>
            </a:prstGeom>
            <a:noFill/>
          </p:spPr>
          <p:txBody>
            <a:bodyPr wrap="square" rtlCol="0">
              <a:spAutoFit/>
            </a:bodyPr>
            <a:lstStyle/>
            <a:p>
              <a:r>
                <a:rPr lang="tr-TR" sz="2000" b="1" dirty="0">
                  <a:solidFill>
                    <a:srgbClr val="E61F4F"/>
                  </a:solidFill>
                </a:rPr>
                <a:t>Yanlış Algılar</a:t>
              </a:r>
            </a:p>
            <a:p>
              <a:r>
                <a:rPr lang="tr-TR" sz="2000" b="1" dirty="0">
                  <a:solidFill>
                    <a:srgbClr val="575757"/>
                  </a:solidFill>
                </a:rPr>
                <a:t>“Bir kerecikten bir şey olmaz!”</a:t>
              </a:r>
            </a:p>
            <a:p>
              <a:r>
                <a:rPr lang="tr-TR" sz="2000" dirty="0">
                  <a:solidFill>
                    <a:srgbClr val="575757"/>
                  </a:solidFill>
                </a:rPr>
                <a:t>Böylece kişi, “Bir kerecik!” diyerek alkolü dener.</a:t>
              </a:r>
            </a:p>
            <a:p>
              <a:r>
                <a:rPr lang="tr-TR" sz="2000" dirty="0">
                  <a:solidFill>
                    <a:srgbClr val="575757"/>
                  </a:solidFill>
                </a:rPr>
                <a:t>Fakat bu durum bir kereyle sınırlı kalmaz,</a:t>
              </a:r>
            </a:p>
            <a:p>
              <a:r>
                <a:rPr lang="tr-TR" sz="2000" dirty="0">
                  <a:solidFill>
                    <a:srgbClr val="575757"/>
                  </a:solidFill>
                </a:rPr>
                <a:t>mutlaka devamı gelir.</a:t>
              </a:r>
            </a:p>
          </p:txBody>
        </p:sp>
        <p:pic>
          <p:nvPicPr>
            <p:cNvPr id="18" name="Resim 17"/>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3717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250" fill="hold"/>
                                        <p:tgtEl>
                                          <p:spTgt spid="24"/>
                                        </p:tgtEl>
                                        <p:attrNameLst>
                                          <p:attrName>ppt_x</p:attrName>
                                        </p:attrNameLst>
                                      </p:cBhvr>
                                      <p:tavLst>
                                        <p:tav tm="0">
                                          <p:val>
                                            <p:strVal val="1+#ppt_w/2"/>
                                          </p:val>
                                        </p:tav>
                                        <p:tav tm="100000">
                                          <p:val>
                                            <p:strVal val="#ppt_x"/>
                                          </p:val>
                                        </p:tav>
                                      </p:tavLst>
                                    </p:anim>
                                    <p:anim calcmode="lin" valueType="num">
                                      <p:cBhvr additive="base">
                                        <p:cTn id="17" dur="25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l="-47000" b="-26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Nasıl </a:t>
            </a:r>
            <a:r>
              <a:rPr lang="tr-TR" sz="4800" b="1" dirty="0" smtClean="0"/>
              <a:t>Başlanıyor</a:t>
            </a:r>
            <a:r>
              <a:rPr lang="tr-TR" sz="4800" b="1" dirty="0"/>
              <a:t>?</a:t>
            </a:r>
          </a:p>
        </p:txBody>
      </p:sp>
      <p:grpSp>
        <p:nvGrpSpPr>
          <p:cNvPr id="19" name="Grup 18"/>
          <p:cNvGrpSpPr/>
          <p:nvPr/>
        </p:nvGrpSpPr>
        <p:grpSpPr>
          <a:xfrm>
            <a:off x="554927" y="2471766"/>
            <a:ext cx="7464948" cy="1938992"/>
            <a:chOff x="554927" y="1881525"/>
            <a:chExt cx="7464948" cy="1938992"/>
          </a:xfrm>
        </p:grpSpPr>
        <p:sp>
          <p:nvSpPr>
            <p:cNvPr id="20" name="Metin kutusu 19"/>
            <p:cNvSpPr txBox="1"/>
            <p:nvPr/>
          </p:nvSpPr>
          <p:spPr>
            <a:xfrm>
              <a:off x="746177" y="1881525"/>
              <a:ext cx="7273698" cy="1938992"/>
            </a:xfrm>
            <a:prstGeom prst="rect">
              <a:avLst/>
            </a:prstGeom>
            <a:noFill/>
          </p:spPr>
          <p:txBody>
            <a:bodyPr wrap="square" rtlCol="0">
              <a:spAutoFit/>
            </a:bodyPr>
            <a:lstStyle/>
            <a:p>
              <a:r>
                <a:rPr lang="tr-TR" sz="2000" b="1" dirty="0">
                  <a:solidFill>
                    <a:srgbClr val="E61F4F"/>
                  </a:solidFill>
                </a:rPr>
                <a:t>Sorunlardan Kaçış</a:t>
              </a:r>
            </a:p>
            <a:p>
              <a:r>
                <a:rPr lang="tr-TR" sz="2000" b="1" dirty="0">
                  <a:solidFill>
                    <a:srgbClr val="575757"/>
                  </a:solidFill>
                </a:rPr>
                <a:t>“Dertlerini unutursun!” </a:t>
              </a:r>
            </a:p>
            <a:p>
              <a:r>
                <a:rPr lang="tr-TR" sz="2000" dirty="0">
                  <a:solidFill>
                    <a:srgbClr val="575757"/>
                  </a:solidFill>
                </a:rPr>
                <a:t>Bazı insanlar, alkol kullanmayı sorunlardan kaçış yolu </a:t>
              </a:r>
              <a:r>
                <a:rPr lang="tr-TR" sz="2000" dirty="0" smtClean="0">
                  <a:solidFill>
                    <a:srgbClr val="575757"/>
                  </a:solidFill>
                </a:rPr>
                <a:t>olarak</a:t>
              </a:r>
            </a:p>
            <a:p>
              <a:r>
                <a:rPr lang="tr-TR" sz="2000" dirty="0" smtClean="0">
                  <a:solidFill>
                    <a:srgbClr val="575757"/>
                  </a:solidFill>
                </a:rPr>
                <a:t>görürler. Ne </a:t>
              </a:r>
              <a:r>
                <a:rPr lang="tr-TR" sz="2000" dirty="0">
                  <a:solidFill>
                    <a:srgbClr val="575757"/>
                  </a:solidFill>
                </a:rPr>
                <a:t>var ki alkol, sorunları asla çözmez, aksine kişinin </a:t>
              </a:r>
              <a:r>
                <a:rPr lang="tr-TR" sz="2000" dirty="0" smtClean="0">
                  <a:solidFill>
                    <a:srgbClr val="575757"/>
                  </a:solidFill>
                </a:rPr>
                <a:t>çözümleri geciktirmesine </a:t>
              </a:r>
              <a:r>
                <a:rPr lang="tr-TR" sz="2000" dirty="0">
                  <a:solidFill>
                    <a:srgbClr val="575757"/>
                  </a:solidFill>
                </a:rPr>
                <a:t>ya da çözüm gücünü kaybetmesine yol açar. </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64858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250" fill="hold"/>
                                        <p:tgtEl>
                                          <p:spTgt spid="24"/>
                                        </p:tgtEl>
                                        <p:attrNameLst>
                                          <p:attrName>ppt_x</p:attrName>
                                        </p:attrNameLst>
                                      </p:cBhvr>
                                      <p:tavLst>
                                        <p:tav tm="0">
                                          <p:val>
                                            <p:strVal val="1+#ppt_w/2"/>
                                          </p:val>
                                        </p:tav>
                                        <p:tav tm="100000">
                                          <p:val>
                                            <p:strVal val="#ppt_x"/>
                                          </p:val>
                                        </p:tav>
                                      </p:tavLst>
                                    </p:anim>
                                    <p:anim calcmode="lin" valueType="num">
                                      <p:cBhvr additive="base">
                                        <p:cTn id="17" dur="25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502109"/>
            <a:ext cx="9830087" cy="830997"/>
          </a:xfrm>
          <a:prstGeom prst="rect">
            <a:avLst/>
          </a:prstGeom>
          <a:noFill/>
        </p:spPr>
        <p:txBody>
          <a:bodyPr wrap="square" rtlCol="0">
            <a:spAutoFit/>
          </a:bodyPr>
          <a:lstStyle/>
          <a:p>
            <a:pPr algn="just"/>
            <a:r>
              <a:rPr lang="tr-TR" sz="4800" b="1" dirty="0"/>
              <a:t>Kullanım Farkları</a:t>
            </a:r>
          </a:p>
        </p:txBody>
      </p:sp>
      <p:grpSp>
        <p:nvGrpSpPr>
          <p:cNvPr id="29" name="Grup 28"/>
          <p:cNvGrpSpPr/>
          <p:nvPr/>
        </p:nvGrpSpPr>
        <p:grpSpPr>
          <a:xfrm>
            <a:off x="554927" y="2067814"/>
            <a:ext cx="7448340" cy="1323439"/>
            <a:chOff x="554927" y="1890508"/>
            <a:chExt cx="7448340" cy="1323439"/>
          </a:xfrm>
        </p:grpSpPr>
        <p:sp>
          <p:nvSpPr>
            <p:cNvPr id="30" name="Metin kutusu 29"/>
            <p:cNvSpPr txBox="1"/>
            <p:nvPr/>
          </p:nvSpPr>
          <p:spPr>
            <a:xfrm>
              <a:off x="729569" y="1890508"/>
              <a:ext cx="7273698" cy="1323439"/>
            </a:xfrm>
            <a:prstGeom prst="rect">
              <a:avLst/>
            </a:prstGeom>
            <a:noFill/>
          </p:spPr>
          <p:txBody>
            <a:bodyPr wrap="square" rtlCol="0">
              <a:spAutoFit/>
            </a:bodyPr>
            <a:lstStyle/>
            <a:p>
              <a:r>
                <a:rPr lang="tr-TR" sz="2000" dirty="0">
                  <a:solidFill>
                    <a:srgbClr val="575757"/>
                  </a:solidFill>
                </a:rPr>
                <a:t>Alkol kullanımı, beyindeki hafıza, kontrol ve koordinasyon bölgeleri baz alındığında gençler için çok daha zarar vericidir.</a:t>
              </a:r>
            </a:p>
            <a:p>
              <a:r>
                <a:rPr lang="tr-TR" sz="2000" dirty="0">
                  <a:solidFill>
                    <a:srgbClr val="575757"/>
                  </a:solidFill>
                </a:rPr>
                <a:t>Çünkü gençlerin beyin gelişimi henüz</a:t>
              </a:r>
            </a:p>
            <a:p>
              <a:r>
                <a:rPr lang="tr-TR" sz="2000" dirty="0">
                  <a:solidFill>
                    <a:srgbClr val="575757"/>
                  </a:solidFill>
                </a:rPr>
                <a:t>tamamlanmamıştır. </a:t>
              </a:r>
              <a:endParaRPr lang="tr-TR" sz="2000" dirty="0">
                <a:solidFill>
                  <a:srgbClr val="FF0000"/>
                </a:solidFill>
              </a:endParaRP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6" name="Grup 15"/>
          <p:cNvGrpSpPr/>
          <p:nvPr/>
        </p:nvGrpSpPr>
        <p:grpSpPr>
          <a:xfrm>
            <a:off x="554927" y="4092813"/>
            <a:ext cx="7491509" cy="707886"/>
            <a:chOff x="554927" y="1875443"/>
            <a:chExt cx="7491509" cy="707886"/>
          </a:xfrm>
        </p:grpSpPr>
        <p:sp>
          <p:nvSpPr>
            <p:cNvPr id="17" name="Metin kutusu 16"/>
            <p:cNvSpPr txBox="1"/>
            <p:nvPr/>
          </p:nvSpPr>
          <p:spPr>
            <a:xfrm>
              <a:off x="772738" y="1875443"/>
              <a:ext cx="7273698" cy="707886"/>
            </a:xfrm>
            <a:prstGeom prst="rect">
              <a:avLst/>
            </a:prstGeom>
            <a:noFill/>
          </p:spPr>
          <p:txBody>
            <a:bodyPr wrap="square" rtlCol="0">
              <a:spAutoFit/>
            </a:bodyPr>
            <a:lstStyle/>
            <a:p>
              <a:r>
                <a:rPr lang="tr-TR" sz="2000" dirty="0">
                  <a:solidFill>
                    <a:srgbClr val="E61F4F"/>
                  </a:solidFill>
                </a:rPr>
                <a:t>13 yaşında alkol kullanımına başlayan</a:t>
              </a:r>
            </a:p>
            <a:p>
              <a:r>
                <a:rPr lang="tr-TR" sz="2000" dirty="0">
                  <a:solidFill>
                    <a:srgbClr val="E61F4F"/>
                  </a:solidFill>
                </a:rPr>
                <a:t>gençlerde alkol bağımlısı olma riski %43 </a:t>
              </a:r>
              <a:r>
                <a:rPr lang="tr-TR" sz="2000" dirty="0" smtClean="0">
                  <a:solidFill>
                    <a:srgbClr val="E61F4F"/>
                  </a:solidFill>
                </a:rPr>
                <a:t>oranındadır!</a:t>
              </a:r>
              <a:endParaRPr lang="tr-TR" sz="2000" dirty="0">
                <a:solidFill>
                  <a:srgbClr val="E61F4F"/>
                </a:solidFill>
              </a:endParaRPr>
            </a:p>
          </p:txBody>
        </p:sp>
        <p:pic>
          <p:nvPicPr>
            <p:cNvPr id="18" name="Resim 17"/>
            <p:cNvPicPr>
              <a:picLocks noChangeAspect="1"/>
            </p:cNvPicPr>
            <p:nvPr/>
          </p:nvPicPr>
          <p:blipFill>
            <a:blip r:embed="rId4"/>
            <a:stretch>
              <a:fillRect/>
            </a:stretch>
          </p:blipFill>
          <p:spPr>
            <a:xfrm>
              <a:off x="554927" y="1991580"/>
              <a:ext cx="191250" cy="180000"/>
            </a:xfrm>
            <a:prstGeom prst="rect">
              <a:avLst/>
            </a:prstGeom>
          </p:spPr>
        </p:pic>
      </p:grpSp>
      <p:sp>
        <p:nvSpPr>
          <p:cNvPr id="19" name="Rectangle 13">
            <a:extLst>
              <a:ext uri="{FF2B5EF4-FFF2-40B4-BE49-F238E27FC236}">
                <a16:creationId xmlns:a16="http://schemas.microsoft.com/office/drawing/2014/main" xmlns="" id="{B80DE9D9-40A1-1F45-8298-1938D3522D5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0" name="Metin kutusu 19">
            <a:extLst>
              <a:ext uri="{FF2B5EF4-FFF2-40B4-BE49-F238E27FC236}">
                <a16:creationId xmlns:a16="http://schemas.microsoft.com/office/drawing/2014/main" xmlns="" id="{864BFEE3-98A1-FB48-B33F-08E5AD9D9FFF}"/>
              </a:ext>
            </a:extLst>
          </p:cNvPr>
          <p:cNvSpPr txBox="1"/>
          <p:nvPr/>
        </p:nvSpPr>
        <p:spPr>
          <a:xfrm>
            <a:off x="11495711" y="5855671"/>
            <a:ext cx="495650" cy="461665"/>
          </a:xfrm>
          <a:prstGeom prst="rect">
            <a:avLst/>
          </a:prstGeom>
          <a:noFill/>
        </p:spPr>
        <p:txBody>
          <a:bodyPr wrap="none" rtlCol="0">
            <a:spAutoFit/>
          </a:bodyPr>
          <a:lstStyle/>
          <a:p>
            <a:pPr algn="r"/>
            <a:fld id="{D0F2F3F1-5144-AF4A-8EAB-513566FC3542}" type="slidenum">
              <a:rPr lang="tr-TR" sz="2400" b="1" smtClean="0">
                <a:solidFill>
                  <a:srgbClr val="DADADA"/>
                </a:solidFill>
              </a:rPr>
              <a:t>16</a:t>
            </a:fld>
            <a:endParaRPr lang="tr-TR" sz="2400" b="1" dirty="0">
              <a:solidFill>
                <a:srgbClr val="DADADA"/>
              </a:solidFill>
            </a:endParaRPr>
          </a:p>
        </p:txBody>
      </p:sp>
    </p:spTree>
    <p:extLst>
      <p:ext uri="{BB962C8B-B14F-4D97-AF65-F5344CB8AC3E}">
        <p14:creationId xmlns:p14="http://schemas.microsoft.com/office/powerpoint/2010/main" val="322255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50"/>
                                        <p:tgtEl>
                                          <p:spTgt spid="2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300"/>
                                        <p:tgtEl>
                                          <p:spTgt spid="16"/>
                                        </p:tgtEl>
                                      </p:cBhvr>
                                    </p:animEffect>
                                  </p:childTnLst>
                                </p:cTn>
                              </p:par>
                            </p:childTnLst>
                          </p:cTn>
                        </p:par>
                        <p:par>
                          <p:cTn id="21" fill="hold">
                            <p:stCondLst>
                              <p:cond delay="1050"/>
                            </p:stCondLst>
                            <p:childTnLst>
                              <p:par>
                                <p:cTn id="22" presetID="2" presetClass="entr" presetSubtype="2" fill="hold" grpId="0"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250" fill="hold"/>
                                        <p:tgtEl>
                                          <p:spTgt spid="42"/>
                                        </p:tgtEl>
                                        <p:attrNameLst>
                                          <p:attrName>ppt_x</p:attrName>
                                        </p:attrNameLst>
                                      </p:cBhvr>
                                      <p:tavLst>
                                        <p:tav tm="0">
                                          <p:val>
                                            <p:strVal val="1+#ppt_w/2"/>
                                          </p:val>
                                        </p:tav>
                                        <p:tav tm="100000">
                                          <p:val>
                                            <p:strVal val="#ppt_x"/>
                                          </p:val>
                                        </p:tav>
                                      </p:tavLst>
                                    </p:anim>
                                    <p:anim calcmode="lin" valueType="num">
                                      <p:cBhvr additive="base">
                                        <p:cTn id="25" dur="250" fill="hold"/>
                                        <p:tgtEl>
                                          <p:spTgt spid="4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250" fill="hold"/>
                                        <p:tgtEl>
                                          <p:spTgt spid="43"/>
                                        </p:tgtEl>
                                        <p:attrNameLst>
                                          <p:attrName>ppt_x</p:attrName>
                                        </p:attrNameLst>
                                      </p:cBhvr>
                                      <p:tavLst>
                                        <p:tav tm="0">
                                          <p:val>
                                            <p:strVal val="1+#ppt_w/2"/>
                                          </p:val>
                                        </p:tav>
                                        <p:tav tm="100000">
                                          <p:val>
                                            <p:strVal val="#ppt_x"/>
                                          </p:val>
                                        </p:tav>
                                      </p:tavLst>
                                    </p:anim>
                                    <p:anim calcmode="lin" valueType="num">
                                      <p:cBhvr additive="base">
                                        <p:cTn id="29" dur="2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 28"/>
          <p:cNvGrpSpPr/>
          <p:nvPr/>
        </p:nvGrpSpPr>
        <p:grpSpPr>
          <a:xfrm>
            <a:off x="554927" y="717818"/>
            <a:ext cx="7464948" cy="1323439"/>
            <a:chOff x="554927" y="1881525"/>
            <a:chExt cx="7464948" cy="1323439"/>
          </a:xfrm>
        </p:grpSpPr>
        <p:sp>
          <p:nvSpPr>
            <p:cNvPr id="30" name="Metin kutusu 29"/>
            <p:cNvSpPr txBox="1"/>
            <p:nvPr/>
          </p:nvSpPr>
          <p:spPr>
            <a:xfrm>
              <a:off x="746177" y="1881525"/>
              <a:ext cx="7273698" cy="1323439"/>
            </a:xfrm>
            <a:prstGeom prst="rect">
              <a:avLst/>
            </a:prstGeom>
            <a:noFill/>
          </p:spPr>
          <p:txBody>
            <a:bodyPr wrap="square" rtlCol="0">
              <a:spAutoFit/>
            </a:bodyPr>
            <a:lstStyle/>
            <a:p>
              <a:r>
                <a:rPr lang="tr-TR" sz="2000" dirty="0">
                  <a:solidFill>
                    <a:srgbClr val="575757"/>
                  </a:solidFill>
                </a:rPr>
                <a:t>Yapılan araştırmalara göre, alkol tüketimine 15</a:t>
              </a:r>
            </a:p>
            <a:p>
              <a:r>
                <a:rPr lang="tr-TR" sz="2000" dirty="0">
                  <a:solidFill>
                    <a:srgbClr val="575757"/>
                  </a:solidFill>
                </a:rPr>
                <a:t>yaşından önce başlayan gençlerde bağımlılık</a:t>
              </a:r>
            </a:p>
            <a:p>
              <a:r>
                <a:rPr lang="tr-TR" sz="2000" dirty="0">
                  <a:solidFill>
                    <a:srgbClr val="575757"/>
                  </a:solidFill>
                </a:rPr>
                <a:t>gelişme riski, 21 yaşında başlayanlara göre</a:t>
              </a:r>
            </a:p>
            <a:p>
              <a:r>
                <a:rPr lang="tr-TR" sz="2000" dirty="0">
                  <a:solidFill>
                    <a:srgbClr val="575757"/>
                  </a:solidFill>
                </a:rPr>
                <a:t>4 kat daha fazladır. </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16" name="Grup 15"/>
          <p:cNvGrpSpPr/>
          <p:nvPr/>
        </p:nvGrpSpPr>
        <p:grpSpPr>
          <a:xfrm>
            <a:off x="554927" y="2237416"/>
            <a:ext cx="7464948" cy="707886"/>
            <a:chOff x="554927" y="1881525"/>
            <a:chExt cx="7464948" cy="707886"/>
          </a:xfrm>
        </p:grpSpPr>
        <p:sp>
          <p:nvSpPr>
            <p:cNvPr id="17" name="Metin kutusu 16"/>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Alkol kullanan gençler, okul yaşamlarında daha</a:t>
              </a:r>
            </a:p>
            <a:p>
              <a:r>
                <a:rPr lang="tr-TR" sz="2000" dirty="0">
                  <a:solidFill>
                    <a:srgbClr val="575757"/>
                  </a:solidFill>
                </a:rPr>
                <a:t>çok sorun (disiplin ve akademik) yaşamaktadırlar. </a:t>
              </a:r>
            </a:p>
          </p:txBody>
        </p:sp>
        <p:pic>
          <p:nvPicPr>
            <p:cNvPr id="18" name="Resim 17"/>
            <p:cNvPicPr>
              <a:picLocks noChangeAspect="1"/>
            </p:cNvPicPr>
            <p:nvPr/>
          </p:nvPicPr>
          <p:blipFill>
            <a:blip r:embed="rId3"/>
            <a:stretch>
              <a:fillRect/>
            </a:stretch>
          </p:blipFill>
          <p:spPr>
            <a:xfrm>
              <a:off x="554927" y="1991580"/>
              <a:ext cx="191250" cy="180000"/>
            </a:xfrm>
            <a:prstGeom prst="rect">
              <a:avLst/>
            </a:prstGeom>
          </p:spPr>
        </p:pic>
      </p:grpSp>
      <p:grpSp>
        <p:nvGrpSpPr>
          <p:cNvPr id="19" name="Grup 18"/>
          <p:cNvGrpSpPr/>
          <p:nvPr/>
        </p:nvGrpSpPr>
        <p:grpSpPr>
          <a:xfrm>
            <a:off x="554927" y="3118045"/>
            <a:ext cx="7464948" cy="707886"/>
            <a:chOff x="554927" y="1881525"/>
            <a:chExt cx="7464948" cy="707886"/>
          </a:xfrm>
        </p:grpSpPr>
        <p:sp>
          <p:nvSpPr>
            <p:cNvPr id="20" name="Metin kutusu 19"/>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Alkol kullanımı kişinin şiddet içerikli eylemlere</a:t>
              </a:r>
            </a:p>
            <a:p>
              <a:r>
                <a:rPr lang="tr-TR" sz="2000" dirty="0">
                  <a:solidFill>
                    <a:srgbClr val="575757"/>
                  </a:solidFill>
                </a:rPr>
                <a:t>bulaşma ve/veya maruz kalma riskini arttırır. </a:t>
              </a:r>
            </a:p>
          </p:txBody>
        </p:sp>
        <p:pic>
          <p:nvPicPr>
            <p:cNvPr id="21" name="Resim 20"/>
            <p:cNvPicPr>
              <a:picLocks noChangeAspect="1"/>
            </p:cNvPicPr>
            <p:nvPr/>
          </p:nvPicPr>
          <p:blipFill>
            <a:blip r:embed="rId3"/>
            <a:stretch>
              <a:fillRect/>
            </a:stretch>
          </p:blipFill>
          <p:spPr>
            <a:xfrm>
              <a:off x="554927" y="1991580"/>
              <a:ext cx="191250" cy="180000"/>
            </a:xfrm>
            <a:prstGeom prst="rect">
              <a:avLst/>
            </a:prstGeom>
          </p:spPr>
        </p:pic>
      </p:grpSp>
      <p:grpSp>
        <p:nvGrpSpPr>
          <p:cNvPr id="22" name="Grup 21"/>
          <p:cNvGrpSpPr/>
          <p:nvPr/>
        </p:nvGrpSpPr>
        <p:grpSpPr>
          <a:xfrm>
            <a:off x="554927" y="4053875"/>
            <a:ext cx="7464948" cy="707886"/>
            <a:chOff x="554927" y="1881525"/>
            <a:chExt cx="7464948" cy="707886"/>
          </a:xfrm>
        </p:grpSpPr>
        <p:sp>
          <p:nvSpPr>
            <p:cNvPr id="23" name="Metin kutusu 22"/>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Aynı zamanda alkolle ilişkili trafik kazaları, genç</a:t>
              </a:r>
            </a:p>
            <a:p>
              <a:r>
                <a:rPr lang="tr-TR" sz="2000" dirty="0">
                  <a:solidFill>
                    <a:srgbClr val="575757"/>
                  </a:solidFill>
                </a:rPr>
                <a:t>yaşta ölümlerin ve sakat kalmaların temel nedenidir.</a:t>
              </a:r>
            </a:p>
          </p:txBody>
        </p:sp>
        <p:pic>
          <p:nvPicPr>
            <p:cNvPr id="24" name="Resim 23"/>
            <p:cNvPicPr>
              <a:picLocks noChangeAspect="1"/>
            </p:cNvPicPr>
            <p:nvPr/>
          </p:nvPicPr>
          <p:blipFill>
            <a:blip r:embed="rId3"/>
            <a:stretch>
              <a:fillRect/>
            </a:stretch>
          </p:blipFill>
          <p:spPr>
            <a:xfrm>
              <a:off x="554927" y="1991580"/>
              <a:ext cx="191250" cy="180000"/>
            </a:xfrm>
            <a:prstGeom prst="rect">
              <a:avLst/>
            </a:prstGeom>
          </p:spPr>
        </p:pic>
      </p:grpSp>
      <p:sp>
        <p:nvSpPr>
          <p:cNvPr id="47" name="Oval 5"/>
          <p:cNvSpPr>
            <a:spLocks noChangeArrowheads="1"/>
          </p:cNvSpPr>
          <p:nvPr/>
        </p:nvSpPr>
        <p:spPr bwMode="auto">
          <a:xfrm>
            <a:off x="7361571" y="755812"/>
            <a:ext cx="3906028" cy="3906027"/>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8" name="Oval 6"/>
          <p:cNvSpPr>
            <a:spLocks noChangeArrowheads="1"/>
          </p:cNvSpPr>
          <p:nvPr/>
        </p:nvSpPr>
        <p:spPr bwMode="auto">
          <a:xfrm flipH="1">
            <a:off x="7773108" y="1176410"/>
            <a:ext cx="3102617" cy="3104158"/>
          </a:xfrm>
          <a:prstGeom prst="ellipse">
            <a:avLst/>
          </a:prstGeom>
          <a:blipFill dpi="0" rotWithShape="0">
            <a:blip r:embed="rId4"/>
            <a:srcRect/>
            <a:stretch>
              <a:fillRect t="-29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28933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50"/>
                                        <p:tgtEl>
                                          <p:spTgt spid="29"/>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50"/>
                                        <p:tgtEl>
                                          <p:spTgt spid="1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50"/>
                                        <p:tgtEl>
                                          <p:spTgt spid="19"/>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50"/>
                                        <p:tgtEl>
                                          <p:spTgt spid="22"/>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250"/>
                                        <p:tgtEl>
                                          <p:spTgt spid="47"/>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021200" cy="830997"/>
          </a:xfrm>
          <a:prstGeom prst="rect">
            <a:avLst/>
          </a:prstGeom>
          <a:noFill/>
        </p:spPr>
        <p:txBody>
          <a:bodyPr wrap="none" rtlCol="0">
            <a:spAutoFit/>
          </a:bodyPr>
          <a:lstStyle/>
          <a:p>
            <a:r>
              <a:rPr lang="tr-TR" sz="4800" b="1" dirty="0"/>
              <a:t>Alkol ve </a:t>
            </a:r>
            <a:r>
              <a:rPr lang="tr-TR" sz="4800" b="1" dirty="0" smtClean="0"/>
              <a:t>Araç </a:t>
            </a:r>
            <a:r>
              <a:rPr lang="tr-TR" sz="4800" b="1" dirty="0"/>
              <a:t>K</a:t>
            </a:r>
            <a:r>
              <a:rPr lang="tr-TR" sz="4800" b="1" dirty="0" smtClean="0"/>
              <a:t>ullanımı</a:t>
            </a:r>
            <a:endParaRPr lang="tr-TR" sz="4800" b="1" dirty="0"/>
          </a:p>
        </p:txBody>
      </p:sp>
      <p:grpSp>
        <p:nvGrpSpPr>
          <p:cNvPr id="10" name="Grup 9"/>
          <p:cNvGrpSpPr/>
          <p:nvPr/>
        </p:nvGrpSpPr>
        <p:grpSpPr>
          <a:xfrm>
            <a:off x="554927" y="1403313"/>
            <a:ext cx="7360041" cy="2246769"/>
            <a:chOff x="554927" y="1881525"/>
            <a:chExt cx="7360041" cy="2246769"/>
          </a:xfrm>
        </p:grpSpPr>
        <p:sp>
          <p:nvSpPr>
            <p:cNvPr id="16" name="Metin kutusu 15"/>
            <p:cNvSpPr txBox="1"/>
            <p:nvPr/>
          </p:nvSpPr>
          <p:spPr>
            <a:xfrm>
              <a:off x="746176" y="1881525"/>
              <a:ext cx="7168792" cy="2246769"/>
            </a:xfrm>
            <a:prstGeom prst="rect">
              <a:avLst/>
            </a:prstGeom>
            <a:noFill/>
          </p:spPr>
          <p:txBody>
            <a:bodyPr wrap="square" rtlCol="0">
              <a:spAutoFit/>
            </a:bodyPr>
            <a:lstStyle/>
            <a:p>
              <a:r>
                <a:rPr lang="tr-TR" sz="2000" dirty="0">
                  <a:solidFill>
                    <a:srgbClr val="575757"/>
                  </a:solidFill>
                </a:rPr>
                <a:t>Alkollü olarak araç kullanılması pek çok kazaya sebep olmaktadır.</a:t>
              </a:r>
            </a:p>
            <a:p>
              <a:r>
                <a:rPr lang="tr-TR" sz="2000" dirty="0">
                  <a:solidFill>
                    <a:srgbClr val="575757"/>
                  </a:solidFill>
                </a:rPr>
                <a:t>Çünkü alkol miktarı arttıkça kandaki  oksijen oranı azalır. Bunun</a:t>
              </a:r>
            </a:p>
            <a:p>
              <a:r>
                <a:rPr lang="tr-TR" sz="2000" dirty="0">
                  <a:solidFill>
                    <a:srgbClr val="575757"/>
                  </a:solidFill>
                </a:rPr>
                <a:t>sonucunda yeterince oksijen alamayan beyin,  fonksiyonlarını</a:t>
              </a:r>
            </a:p>
            <a:p>
              <a:r>
                <a:rPr lang="tr-TR" sz="2000" dirty="0">
                  <a:solidFill>
                    <a:srgbClr val="575757"/>
                  </a:solidFill>
                </a:rPr>
                <a:t>kaybetmeye başlar.</a:t>
              </a:r>
            </a:p>
            <a:p>
              <a:endParaRPr lang="tr-TR" sz="2000" dirty="0">
                <a:solidFill>
                  <a:srgbClr val="575757"/>
                </a:solidFill>
              </a:endParaRPr>
            </a:p>
            <a:p>
              <a:r>
                <a:rPr lang="tr-TR" sz="2000" dirty="0">
                  <a:solidFill>
                    <a:srgbClr val="575757"/>
                  </a:solidFill>
                </a:rPr>
                <a:t>Bu da sürücü üzerinde çeşitli fiziksel ve psikolojik</a:t>
              </a:r>
            </a:p>
            <a:p>
              <a:r>
                <a:rPr lang="tr-TR" sz="2000" dirty="0">
                  <a:solidFill>
                    <a:srgbClr val="575757"/>
                  </a:solidFill>
                </a:rPr>
                <a:t>bozukluklara yol açar.</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6000" r="-92000" b="-5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021200" cy="830997"/>
          </a:xfrm>
          <a:prstGeom prst="rect">
            <a:avLst/>
          </a:prstGeom>
          <a:noFill/>
        </p:spPr>
        <p:txBody>
          <a:bodyPr wrap="none" rtlCol="0">
            <a:spAutoFit/>
          </a:bodyPr>
          <a:lstStyle/>
          <a:p>
            <a:r>
              <a:rPr lang="tr-TR" sz="4800" b="1" dirty="0"/>
              <a:t>Alkol ve </a:t>
            </a:r>
            <a:r>
              <a:rPr lang="tr-TR" sz="4800" b="1" dirty="0" smtClean="0"/>
              <a:t>Araç </a:t>
            </a:r>
            <a:r>
              <a:rPr lang="tr-TR" sz="4800" b="1" dirty="0"/>
              <a:t>K</a:t>
            </a:r>
            <a:r>
              <a:rPr lang="tr-TR" sz="4800" b="1" dirty="0" smtClean="0"/>
              <a:t>ullanımı</a:t>
            </a:r>
            <a:endParaRPr lang="tr-TR" sz="4800" b="1" dirty="0"/>
          </a:p>
        </p:txBody>
      </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6000" r="-92000" b="-5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8" name="Grup 7"/>
          <p:cNvGrpSpPr/>
          <p:nvPr/>
        </p:nvGrpSpPr>
        <p:grpSpPr>
          <a:xfrm>
            <a:off x="365804" y="1957683"/>
            <a:ext cx="2189540" cy="707886"/>
            <a:chOff x="365804" y="1957683"/>
            <a:chExt cx="2189540" cy="707886"/>
          </a:xfrm>
        </p:grpSpPr>
        <p:sp>
          <p:nvSpPr>
            <p:cNvPr id="3" name="Dikdörtgen 2"/>
            <p:cNvSpPr/>
            <p:nvPr/>
          </p:nvSpPr>
          <p:spPr>
            <a:xfrm>
              <a:off x="725804" y="1957683"/>
              <a:ext cx="1829540" cy="707886"/>
            </a:xfrm>
            <a:prstGeom prst="rect">
              <a:avLst/>
            </a:prstGeom>
          </p:spPr>
          <p:txBody>
            <a:bodyPr wrap="none">
              <a:spAutoFit/>
            </a:bodyPr>
            <a:lstStyle/>
            <a:p>
              <a:r>
                <a:rPr lang="tr-TR" sz="2000" b="1" dirty="0">
                  <a:solidFill>
                    <a:srgbClr val="E61F4F"/>
                  </a:solidFill>
                </a:rPr>
                <a:t>Olaylar zincirini</a:t>
              </a:r>
            </a:p>
            <a:p>
              <a:r>
                <a:rPr lang="tr-TR" sz="2000" b="1" dirty="0">
                  <a:solidFill>
                    <a:srgbClr val="E61F4F"/>
                  </a:solidFill>
                </a:rPr>
                <a:t>kavrayamama</a:t>
              </a:r>
            </a:p>
          </p:txBody>
        </p:sp>
        <p:pic>
          <p:nvPicPr>
            <p:cNvPr id="7" name="Resim 6"/>
            <p:cNvPicPr>
              <a:picLocks noChangeAspect="1"/>
            </p:cNvPicPr>
            <p:nvPr/>
          </p:nvPicPr>
          <p:blipFill>
            <a:blip r:embed="rId4"/>
            <a:stretch>
              <a:fillRect/>
            </a:stretch>
          </p:blipFill>
          <p:spPr>
            <a:xfrm>
              <a:off x="365804" y="2212870"/>
              <a:ext cx="360000" cy="123750"/>
            </a:xfrm>
            <a:prstGeom prst="rect">
              <a:avLst/>
            </a:prstGeom>
          </p:spPr>
        </p:pic>
      </p:grpSp>
      <p:grpSp>
        <p:nvGrpSpPr>
          <p:cNvPr id="11" name="Grup 10"/>
          <p:cNvGrpSpPr/>
          <p:nvPr/>
        </p:nvGrpSpPr>
        <p:grpSpPr>
          <a:xfrm>
            <a:off x="2811639" y="2705004"/>
            <a:ext cx="1459916" cy="707886"/>
            <a:chOff x="2811639" y="2705004"/>
            <a:chExt cx="1459916" cy="707886"/>
          </a:xfrm>
        </p:grpSpPr>
        <p:sp>
          <p:nvSpPr>
            <p:cNvPr id="17" name="Dikdörtgen 16"/>
            <p:cNvSpPr/>
            <p:nvPr/>
          </p:nvSpPr>
          <p:spPr>
            <a:xfrm>
              <a:off x="3171639" y="2705004"/>
              <a:ext cx="1099916" cy="707886"/>
            </a:xfrm>
            <a:prstGeom prst="rect">
              <a:avLst/>
            </a:prstGeom>
          </p:spPr>
          <p:txBody>
            <a:bodyPr wrap="none">
              <a:spAutoFit/>
            </a:bodyPr>
            <a:lstStyle/>
            <a:p>
              <a:r>
                <a:rPr lang="tr-TR" sz="2000" b="1" dirty="0">
                  <a:solidFill>
                    <a:srgbClr val="E61F4F"/>
                  </a:solidFill>
                </a:rPr>
                <a:t>Dikkat</a:t>
              </a:r>
            </a:p>
            <a:p>
              <a:r>
                <a:rPr lang="tr-TR" sz="2000" b="1" dirty="0">
                  <a:solidFill>
                    <a:srgbClr val="E61F4F"/>
                  </a:solidFill>
                </a:rPr>
                <a:t>azalması</a:t>
              </a:r>
            </a:p>
          </p:txBody>
        </p:sp>
        <p:pic>
          <p:nvPicPr>
            <p:cNvPr id="25" name="Resim 24"/>
            <p:cNvPicPr>
              <a:picLocks noChangeAspect="1"/>
            </p:cNvPicPr>
            <p:nvPr/>
          </p:nvPicPr>
          <p:blipFill>
            <a:blip r:embed="rId4"/>
            <a:stretch>
              <a:fillRect/>
            </a:stretch>
          </p:blipFill>
          <p:spPr>
            <a:xfrm>
              <a:off x="2811639" y="2966294"/>
              <a:ext cx="360000" cy="123750"/>
            </a:xfrm>
            <a:prstGeom prst="rect">
              <a:avLst/>
            </a:prstGeom>
          </p:spPr>
        </p:pic>
      </p:grpSp>
      <p:grpSp>
        <p:nvGrpSpPr>
          <p:cNvPr id="12" name="Grup 11"/>
          <p:cNvGrpSpPr/>
          <p:nvPr/>
        </p:nvGrpSpPr>
        <p:grpSpPr>
          <a:xfrm>
            <a:off x="4720410" y="1881525"/>
            <a:ext cx="1750455" cy="707886"/>
            <a:chOff x="4720410" y="1881525"/>
            <a:chExt cx="1750455" cy="707886"/>
          </a:xfrm>
        </p:grpSpPr>
        <p:sp>
          <p:nvSpPr>
            <p:cNvPr id="18" name="Dikdörtgen 17"/>
            <p:cNvSpPr/>
            <p:nvPr/>
          </p:nvSpPr>
          <p:spPr>
            <a:xfrm>
              <a:off x="5078945" y="1881525"/>
              <a:ext cx="1391920" cy="707886"/>
            </a:xfrm>
            <a:prstGeom prst="rect">
              <a:avLst/>
            </a:prstGeom>
          </p:spPr>
          <p:txBody>
            <a:bodyPr wrap="none">
              <a:spAutoFit/>
            </a:bodyPr>
            <a:lstStyle/>
            <a:p>
              <a:r>
                <a:rPr lang="tr-TR" sz="2000" b="1" dirty="0">
                  <a:solidFill>
                    <a:srgbClr val="E61F4F"/>
                  </a:solidFill>
                </a:rPr>
                <a:t>Görme ve</a:t>
              </a:r>
            </a:p>
            <a:p>
              <a:r>
                <a:rPr lang="tr-TR" sz="2000" b="1" dirty="0">
                  <a:solidFill>
                    <a:srgbClr val="E61F4F"/>
                  </a:solidFill>
                </a:rPr>
                <a:t>işitme zaafı</a:t>
              </a:r>
            </a:p>
          </p:txBody>
        </p:sp>
        <p:pic>
          <p:nvPicPr>
            <p:cNvPr id="26" name="Resim 25"/>
            <p:cNvPicPr>
              <a:picLocks noChangeAspect="1"/>
            </p:cNvPicPr>
            <p:nvPr/>
          </p:nvPicPr>
          <p:blipFill>
            <a:blip r:embed="rId4"/>
            <a:stretch>
              <a:fillRect/>
            </a:stretch>
          </p:blipFill>
          <p:spPr>
            <a:xfrm>
              <a:off x="4720410" y="2150995"/>
              <a:ext cx="360000" cy="123750"/>
            </a:xfrm>
            <a:prstGeom prst="rect">
              <a:avLst/>
            </a:prstGeom>
          </p:spPr>
        </p:pic>
      </p:grpSp>
      <p:grpSp>
        <p:nvGrpSpPr>
          <p:cNvPr id="23" name="Grup 22"/>
          <p:cNvGrpSpPr/>
          <p:nvPr/>
        </p:nvGrpSpPr>
        <p:grpSpPr>
          <a:xfrm>
            <a:off x="4863371" y="3269478"/>
            <a:ext cx="1604636" cy="400110"/>
            <a:chOff x="4863371" y="3269478"/>
            <a:chExt cx="1604636" cy="400110"/>
          </a:xfrm>
        </p:grpSpPr>
        <p:sp>
          <p:nvSpPr>
            <p:cNvPr id="21" name="Dikdörtgen 20"/>
            <p:cNvSpPr/>
            <p:nvPr/>
          </p:nvSpPr>
          <p:spPr>
            <a:xfrm>
              <a:off x="5223371" y="3269478"/>
              <a:ext cx="1244636" cy="400110"/>
            </a:xfrm>
            <a:prstGeom prst="rect">
              <a:avLst/>
            </a:prstGeom>
          </p:spPr>
          <p:txBody>
            <a:bodyPr wrap="none">
              <a:spAutoFit/>
            </a:bodyPr>
            <a:lstStyle/>
            <a:p>
              <a:r>
                <a:rPr lang="tr-TR" sz="2000" b="1" dirty="0">
                  <a:solidFill>
                    <a:srgbClr val="E61F4F"/>
                  </a:solidFill>
                </a:rPr>
                <a:t>Yorgunluk</a:t>
              </a:r>
            </a:p>
          </p:txBody>
        </p:sp>
        <p:pic>
          <p:nvPicPr>
            <p:cNvPr id="27" name="Resim 26"/>
            <p:cNvPicPr>
              <a:picLocks noChangeAspect="1"/>
            </p:cNvPicPr>
            <p:nvPr/>
          </p:nvPicPr>
          <p:blipFill>
            <a:blip r:embed="rId4"/>
            <a:stretch>
              <a:fillRect/>
            </a:stretch>
          </p:blipFill>
          <p:spPr>
            <a:xfrm>
              <a:off x="4863371" y="3421336"/>
              <a:ext cx="360000" cy="123750"/>
            </a:xfrm>
            <a:prstGeom prst="rect">
              <a:avLst/>
            </a:prstGeom>
          </p:spPr>
        </p:pic>
      </p:grpSp>
      <p:grpSp>
        <p:nvGrpSpPr>
          <p:cNvPr id="32" name="Grup 31"/>
          <p:cNvGrpSpPr/>
          <p:nvPr/>
        </p:nvGrpSpPr>
        <p:grpSpPr>
          <a:xfrm>
            <a:off x="795376" y="3335452"/>
            <a:ext cx="1223185" cy="707886"/>
            <a:chOff x="795376" y="3335452"/>
            <a:chExt cx="1223185" cy="707886"/>
          </a:xfrm>
        </p:grpSpPr>
        <p:sp>
          <p:nvSpPr>
            <p:cNvPr id="19" name="Dikdörtgen 18"/>
            <p:cNvSpPr/>
            <p:nvPr/>
          </p:nvSpPr>
          <p:spPr>
            <a:xfrm>
              <a:off x="1155376" y="3335452"/>
              <a:ext cx="863185" cy="707886"/>
            </a:xfrm>
            <a:prstGeom prst="rect">
              <a:avLst/>
            </a:prstGeom>
          </p:spPr>
          <p:txBody>
            <a:bodyPr wrap="none">
              <a:spAutoFit/>
            </a:bodyPr>
            <a:lstStyle/>
            <a:p>
              <a:r>
                <a:rPr lang="tr-TR" sz="2000" b="1" dirty="0">
                  <a:solidFill>
                    <a:srgbClr val="E61F4F"/>
                  </a:solidFill>
                </a:rPr>
                <a:t>Denge</a:t>
              </a:r>
            </a:p>
            <a:p>
              <a:r>
                <a:rPr lang="tr-TR" sz="2000" b="1" dirty="0">
                  <a:solidFill>
                    <a:srgbClr val="E61F4F"/>
                  </a:solidFill>
                </a:rPr>
                <a:t>kaybı</a:t>
              </a:r>
            </a:p>
          </p:txBody>
        </p:sp>
        <p:pic>
          <p:nvPicPr>
            <p:cNvPr id="28" name="Resim 27"/>
            <p:cNvPicPr>
              <a:picLocks noChangeAspect="1"/>
            </p:cNvPicPr>
            <p:nvPr/>
          </p:nvPicPr>
          <p:blipFill>
            <a:blip r:embed="rId4"/>
            <a:stretch>
              <a:fillRect/>
            </a:stretch>
          </p:blipFill>
          <p:spPr>
            <a:xfrm>
              <a:off x="795376" y="3596742"/>
              <a:ext cx="360000" cy="123750"/>
            </a:xfrm>
            <a:prstGeom prst="rect">
              <a:avLst/>
            </a:prstGeom>
          </p:spPr>
        </p:pic>
      </p:grpSp>
      <p:grpSp>
        <p:nvGrpSpPr>
          <p:cNvPr id="31" name="Grup 30"/>
          <p:cNvGrpSpPr/>
          <p:nvPr/>
        </p:nvGrpSpPr>
        <p:grpSpPr>
          <a:xfrm>
            <a:off x="2076228" y="4359401"/>
            <a:ext cx="1929853" cy="707886"/>
            <a:chOff x="2076228" y="4359401"/>
            <a:chExt cx="1929853" cy="707886"/>
          </a:xfrm>
        </p:grpSpPr>
        <p:sp>
          <p:nvSpPr>
            <p:cNvPr id="20" name="Dikdörtgen 19"/>
            <p:cNvSpPr/>
            <p:nvPr/>
          </p:nvSpPr>
          <p:spPr>
            <a:xfrm>
              <a:off x="2436228" y="4359401"/>
              <a:ext cx="1569853" cy="707886"/>
            </a:xfrm>
            <a:prstGeom prst="rect">
              <a:avLst/>
            </a:prstGeom>
          </p:spPr>
          <p:txBody>
            <a:bodyPr wrap="none">
              <a:spAutoFit/>
            </a:bodyPr>
            <a:lstStyle/>
            <a:p>
              <a:r>
                <a:rPr lang="tr-TR" sz="2000" b="1" dirty="0">
                  <a:solidFill>
                    <a:srgbClr val="E61F4F"/>
                  </a:solidFill>
                </a:rPr>
                <a:t>Bildiklerini</a:t>
              </a:r>
            </a:p>
            <a:p>
              <a:r>
                <a:rPr lang="tr-TR" sz="2000" b="1" dirty="0">
                  <a:solidFill>
                    <a:srgbClr val="E61F4F"/>
                  </a:solidFill>
                </a:rPr>
                <a:t>yanlış yapma</a:t>
              </a:r>
            </a:p>
          </p:txBody>
        </p:sp>
        <p:pic>
          <p:nvPicPr>
            <p:cNvPr id="29" name="Resim 28"/>
            <p:cNvPicPr>
              <a:picLocks noChangeAspect="1"/>
            </p:cNvPicPr>
            <p:nvPr/>
          </p:nvPicPr>
          <p:blipFill>
            <a:blip r:embed="rId4"/>
            <a:stretch>
              <a:fillRect/>
            </a:stretch>
          </p:blipFill>
          <p:spPr>
            <a:xfrm>
              <a:off x="2076228" y="4620691"/>
              <a:ext cx="360000" cy="123750"/>
            </a:xfrm>
            <a:prstGeom prst="rect">
              <a:avLst/>
            </a:prstGeom>
          </p:spPr>
        </p:pic>
      </p:grpSp>
      <p:grpSp>
        <p:nvGrpSpPr>
          <p:cNvPr id="24" name="Grup 23"/>
          <p:cNvGrpSpPr/>
          <p:nvPr/>
        </p:nvGrpSpPr>
        <p:grpSpPr>
          <a:xfrm>
            <a:off x="4403492" y="4553017"/>
            <a:ext cx="1874658" cy="707886"/>
            <a:chOff x="4403492" y="4553017"/>
            <a:chExt cx="1874658" cy="707886"/>
          </a:xfrm>
        </p:grpSpPr>
        <p:sp>
          <p:nvSpPr>
            <p:cNvPr id="22" name="Dikdörtgen 21"/>
            <p:cNvSpPr/>
            <p:nvPr/>
          </p:nvSpPr>
          <p:spPr>
            <a:xfrm>
              <a:off x="4764594" y="4553017"/>
              <a:ext cx="1513556" cy="707886"/>
            </a:xfrm>
            <a:prstGeom prst="rect">
              <a:avLst/>
            </a:prstGeom>
          </p:spPr>
          <p:txBody>
            <a:bodyPr wrap="none">
              <a:spAutoFit/>
            </a:bodyPr>
            <a:lstStyle/>
            <a:p>
              <a:r>
                <a:rPr lang="tr-TR" sz="2000" b="1" dirty="0">
                  <a:solidFill>
                    <a:srgbClr val="E61F4F"/>
                  </a:solidFill>
                </a:rPr>
                <a:t>Kas kontrolü</a:t>
              </a:r>
            </a:p>
            <a:p>
              <a:r>
                <a:rPr lang="tr-TR" sz="2000" b="1" dirty="0">
                  <a:solidFill>
                    <a:srgbClr val="E61F4F"/>
                  </a:solidFill>
                </a:rPr>
                <a:t>azalması</a:t>
              </a:r>
            </a:p>
          </p:txBody>
        </p:sp>
        <p:pic>
          <p:nvPicPr>
            <p:cNvPr id="30" name="Resim 29"/>
            <p:cNvPicPr>
              <a:picLocks noChangeAspect="1"/>
            </p:cNvPicPr>
            <p:nvPr/>
          </p:nvPicPr>
          <p:blipFill>
            <a:blip r:embed="rId4"/>
            <a:stretch>
              <a:fillRect/>
            </a:stretch>
          </p:blipFill>
          <p:spPr>
            <a:xfrm>
              <a:off x="4403492" y="4814307"/>
              <a:ext cx="360000" cy="123750"/>
            </a:xfrm>
            <a:prstGeom prst="rect">
              <a:avLst/>
            </a:prstGeom>
          </p:spPr>
        </p:pic>
      </p:grpSp>
    </p:spTree>
    <p:extLst>
      <p:ext uri="{BB962C8B-B14F-4D97-AF65-F5344CB8AC3E}">
        <p14:creationId xmlns:p14="http://schemas.microsoft.com/office/powerpoint/2010/main" val="348761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250"/>
                                        <p:tgtEl>
                                          <p:spTgt spid="2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250"/>
                                        <p:tgtEl>
                                          <p:spTgt spid="32"/>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250"/>
                                        <p:tgtEl>
                                          <p:spTgt spid="31"/>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rotWithShape="1">
          <a:blip r:embed="rId3"/>
          <a:srcRect t="9445" r="4451"/>
          <a:stretch/>
        </p:blipFill>
        <p:spPr>
          <a:xfrm>
            <a:off x="6477069" y="-9833"/>
            <a:ext cx="5705099" cy="6889161"/>
          </a:xfrm>
          <a:prstGeom prst="rect">
            <a:avLst/>
          </a:prstGeom>
        </p:spPr>
      </p:pic>
      <p:sp>
        <p:nvSpPr>
          <p:cNvPr id="14" name="Metin kutusu 13"/>
          <p:cNvSpPr txBox="1"/>
          <p:nvPr/>
        </p:nvSpPr>
        <p:spPr>
          <a:xfrm>
            <a:off x="356650" y="253735"/>
            <a:ext cx="3650358" cy="830997"/>
          </a:xfrm>
          <a:prstGeom prst="rect">
            <a:avLst/>
          </a:prstGeom>
          <a:noFill/>
        </p:spPr>
        <p:txBody>
          <a:bodyPr wrap="none" rtlCol="0">
            <a:spAutoFit/>
          </a:bodyPr>
          <a:lstStyle/>
          <a:p>
            <a:r>
              <a:rPr lang="tr-TR" sz="4800" b="1" dirty="0"/>
              <a:t>Sunum </a:t>
            </a:r>
            <a:r>
              <a:rPr lang="tr-TR" sz="4800" b="1" dirty="0" smtClean="0"/>
              <a:t>İçeriği</a:t>
            </a:r>
            <a:endParaRPr lang="tr-TR" sz="4800" b="1" dirty="0"/>
          </a:p>
        </p:txBody>
      </p:sp>
      <p:sp>
        <p:nvSpPr>
          <p:cNvPr id="16" name="Metin kutusu 15"/>
          <p:cNvSpPr txBox="1"/>
          <p:nvPr/>
        </p:nvSpPr>
        <p:spPr>
          <a:xfrm>
            <a:off x="713303" y="1109348"/>
            <a:ext cx="5550943" cy="4093428"/>
          </a:xfrm>
          <a:prstGeom prst="rect">
            <a:avLst/>
          </a:prstGeom>
          <a:noFill/>
        </p:spPr>
        <p:txBody>
          <a:bodyPr wrap="none" rtlCol="0">
            <a:spAutoFit/>
          </a:bodyPr>
          <a:lstStyle/>
          <a:p>
            <a:r>
              <a:rPr lang="tr-TR" sz="2000" dirty="0">
                <a:solidFill>
                  <a:srgbClr val="575757"/>
                </a:solidFill>
              </a:rPr>
              <a:t>Bağımlılık nedir?</a:t>
            </a:r>
          </a:p>
          <a:p>
            <a:r>
              <a:rPr lang="tr-TR" sz="2000" b="1" dirty="0">
                <a:solidFill>
                  <a:srgbClr val="575757"/>
                </a:solidFill>
              </a:rPr>
              <a:t>Alkol nedir?</a:t>
            </a:r>
          </a:p>
          <a:p>
            <a:r>
              <a:rPr lang="tr-TR" sz="2000" dirty="0">
                <a:solidFill>
                  <a:srgbClr val="575757"/>
                </a:solidFill>
              </a:rPr>
              <a:t>Alkol bağımlılığı nasıl oluşur?</a:t>
            </a:r>
          </a:p>
          <a:p>
            <a:r>
              <a:rPr lang="tr-TR" sz="2000" b="1" dirty="0">
                <a:solidFill>
                  <a:srgbClr val="575757"/>
                </a:solidFill>
              </a:rPr>
              <a:t>Alkol vücutta nasıl bir yol izler?</a:t>
            </a:r>
          </a:p>
          <a:p>
            <a:r>
              <a:rPr lang="tr-TR" sz="2000" dirty="0">
                <a:solidFill>
                  <a:srgbClr val="575757"/>
                </a:solidFill>
              </a:rPr>
              <a:t>Kısa dönemdeki etkileri</a:t>
            </a:r>
          </a:p>
          <a:p>
            <a:r>
              <a:rPr lang="tr-TR" sz="2000" b="1" dirty="0">
                <a:solidFill>
                  <a:srgbClr val="575757"/>
                </a:solidFill>
              </a:rPr>
              <a:t>Uzun dönemdeki etkileri</a:t>
            </a:r>
          </a:p>
          <a:p>
            <a:r>
              <a:rPr lang="tr-TR" sz="2000" dirty="0">
                <a:solidFill>
                  <a:srgbClr val="575757"/>
                </a:solidFill>
              </a:rPr>
              <a:t>Alkole nasıl başlanıyor? </a:t>
            </a:r>
          </a:p>
          <a:p>
            <a:r>
              <a:rPr lang="tr-TR" sz="2000" b="1" dirty="0">
                <a:solidFill>
                  <a:srgbClr val="575757"/>
                </a:solidFill>
              </a:rPr>
              <a:t>Yetişkin ve genç </a:t>
            </a:r>
            <a:r>
              <a:rPr lang="tr-TR" sz="2000" b="1" dirty="0" smtClean="0">
                <a:solidFill>
                  <a:srgbClr val="575757"/>
                </a:solidFill>
              </a:rPr>
              <a:t>bireyin </a:t>
            </a:r>
            <a:r>
              <a:rPr lang="tr-TR" sz="2000" b="1" dirty="0">
                <a:solidFill>
                  <a:srgbClr val="575757"/>
                </a:solidFill>
              </a:rPr>
              <a:t>kullanım farkları</a:t>
            </a:r>
          </a:p>
          <a:p>
            <a:r>
              <a:rPr lang="tr-TR" sz="2000" dirty="0">
                <a:solidFill>
                  <a:srgbClr val="575757"/>
                </a:solidFill>
              </a:rPr>
              <a:t>Alkol ve araç kullanım ilişkisi</a:t>
            </a:r>
          </a:p>
          <a:p>
            <a:r>
              <a:rPr lang="tr-TR" sz="2000" b="1" dirty="0">
                <a:solidFill>
                  <a:srgbClr val="575757"/>
                </a:solidFill>
              </a:rPr>
              <a:t>Yanlış bilinenler</a:t>
            </a:r>
          </a:p>
          <a:p>
            <a:r>
              <a:rPr lang="tr-TR" sz="2000" dirty="0">
                <a:solidFill>
                  <a:srgbClr val="575757"/>
                </a:solidFill>
              </a:rPr>
              <a:t>Davet yalanlarından korunmak</a:t>
            </a:r>
          </a:p>
          <a:p>
            <a:r>
              <a:rPr lang="tr-TR" sz="2000" b="1" dirty="0">
                <a:solidFill>
                  <a:srgbClr val="575757"/>
                </a:solidFill>
              </a:rPr>
              <a:t>Alkolden korunmak için dikkat edilmesi gerekenler</a:t>
            </a:r>
          </a:p>
          <a:p>
            <a:r>
              <a:rPr lang="tr-TR" sz="2000" dirty="0">
                <a:solidFill>
                  <a:srgbClr val="575757"/>
                </a:solidFill>
              </a:rPr>
              <a:t>Doğru - y</a:t>
            </a:r>
            <a:r>
              <a:rPr lang="tr-TR" sz="2000" dirty="0" smtClean="0">
                <a:solidFill>
                  <a:srgbClr val="575757"/>
                </a:solidFill>
              </a:rPr>
              <a:t>anlış </a:t>
            </a:r>
            <a:r>
              <a:rPr lang="tr-TR" sz="2000" dirty="0">
                <a:solidFill>
                  <a:srgbClr val="575757"/>
                </a:solidFill>
              </a:rPr>
              <a:t>etkinliği</a:t>
            </a:r>
          </a:p>
        </p:txBody>
      </p:sp>
      <p:grpSp>
        <p:nvGrpSpPr>
          <p:cNvPr id="3" name="Grup 2"/>
          <p:cNvGrpSpPr/>
          <p:nvPr/>
        </p:nvGrpSpPr>
        <p:grpSpPr>
          <a:xfrm>
            <a:off x="535270" y="1175693"/>
            <a:ext cx="152389" cy="3952595"/>
            <a:chOff x="535270" y="1175693"/>
            <a:chExt cx="152389" cy="3952595"/>
          </a:xfrm>
        </p:grpSpPr>
        <p:sp>
          <p:nvSpPr>
            <p:cNvPr id="2142" name="Line 116"/>
            <p:cNvSpPr>
              <a:spLocks noChangeShapeType="1"/>
            </p:cNvSpPr>
            <p:nvPr/>
          </p:nvSpPr>
          <p:spPr bwMode="auto">
            <a:xfrm flipH="1">
              <a:off x="603057" y="1175693"/>
              <a:ext cx="950" cy="3952595"/>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35270" y="154423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35270" y="184274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35270" y="216634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35270" y="245906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43659" y="27574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35270" y="306439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35270" y="337959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535270" y="36736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543659" y="398890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1" name="Oval 120"/>
            <p:cNvSpPr>
              <a:spLocks noChangeArrowheads="1"/>
            </p:cNvSpPr>
            <p:nvPr/>
          </p:nvSpPr>
          <p:spPr bwMode="auto">
            <a:xfrm>
              <a:off x="543659" y="428740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2" name="Oval 120"/>
            <p:cNvSpPr>
              <a:spLocks noChangeArrowheads="1"/>
            </p:cNvSpPr>
            <p:nvPr/>
          </p:nvSpPr>
          <p:spPr bwMode="auto">
            <a:xfrm>
              <a:off x="543659" y="458583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6" name="Oval 120"/>
            <p:cNvSpPr>
              <a:spLocks noChangeArrowheads="1"/>
            </p:cNvSpPr>
            <p:nvPr/>
          </p:nvSpPr>
          <p:spPr bwMode="auto">
            <a:xfrm>
              <a:off x="535270" y="488817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31" name="Rectangle 13">
            <a:extLst>
              <a:ext uri="{FF2B5EF4-FFF2-40B4-BE49-F238E27FC236}">
                <a16:creationId xmlns:a16="http://schemas.microsoft.com/office/drawing/2014/main" xmlns="" id="{F2A6864B-796C-A849-9061-7571F751B12B}"/>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2" name="Metin kutusu 31">
            <a:extLst>
              <a:ext uri="{FF2B5EF4-FFF2-40B4-BE49-F238E27FC236}">
                <a16:creationId xmlns:a16="http://schemas.microsoft.com/office/drawing/2014/main" xmlns="" id="{B3D3EA16-EB13-C946-A907-5E90FB0C9A3D}"/>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02</a:t>
            </a:r>
          </a:p>
        </p:txBody>
      </p:sp>
      <p:sp>
        <p:nvSpPr>
          <p:cNvPr id="22" name="Freeform 5">
            <a:extLst>
              <a:ext uri="{FF2B5EF4-FFF2-40B4-BE49-F238E27FC236}">
                <a16:creationId xmlns:a16="http://schemas.microsoft.com/office/drawing/2014/main" xmlns="" id="{67672939-D68B-3D4C-9F3E-8006CFC8E8BD}"/>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250"/>
                                        <p:tgtEl>
                                          <p:spTgt spid="16"/>
                                        </p:tgtEl>
                                      </p:cBhvr>
                                    </p:animEffec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childTnLst>
                          </p:cTn>
                        </p:par>
                        <p:par>
                          <p:cTn id="22" fill="hold">
                            <p:stCondLst>
                              <p:cond delay="1250"/>
                            </p:stCondLst>
                            <p:childTnLst>
                              <p:par>
                                <p:cTn id="23" presetID="2" presetClass="entr" presetSubtype="8"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250" fill="hold"/>
                                        <p:tgtEl>
                                          <p:spTgt spid="22"/>
                                        </p:tgtEl>
                                        <p:attrNameLst>
                                          <p:attrName>ppt_x</p:attrName>
                                        </p:attrNameLst>
                                      </p:cBhvr>
                                      <p:tavLst>
                                        <p:tav tm="0">
                                          <p:val>
                                            <p:strVal val="0-#ppt_w/2"/>
                                          </p:val>
                                        </p:tav>
                                        <p:tav tm="100000">
                                          <p:val>
                                            <p:strVal val="#ppt_x"/>
                                          </p:val>
                                        </p:tav>
                                      </p:tavLst>
                                    </p:anim>
                                    <p:anim calcmode="lin" valueType="num">
                                      <p:cBhvr additive="base">
                                        <p:cTn id="26" dur="2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571543" cy="830997"/>
          </a:xfrm>
          <a:prstGeom prst="rect">
            <a:avLst/>
          </a:prstGeom>
          <a:noFill/>
        </p:spPr>
        <p:txBody>
          <a:bodyPr wrap="none" rtlCol="0">
            <a:spAutoFit/>
          </a:bodyPr>
          <a:lstStyle/>
          <a:p>
            <a:r>
              <a:rPr lang="tr-TR" sz="4800" b="1" dirty="0"/>
              <a:t>Alkolün </a:t>
            </a:r>
            <a:r>
              <a:rPr lang="tr-TR" sz="4800" b="1" dirty="0" smtClean="0"/>
              <a:t>Hayatımıza </a:t>
            </a:r>
            <a:r>
              <a:rPr lang="tr-TR" sz="4800" b="1" dirty="0"/>
              <a:t>E</a:t>
            </a:r>
            <a:r>
              <a:rPr lang="tr-TR" sz="4800" b="1" dirty="0" smtClean="0"/>
              <a:t>tkisi</a:t>
            </a:r>
            <a:endParaRPr lang="tr-TR" sz="4800" b="1" dirty="0"/>
          </a:p>
        </p:txBody>
      </p:sp>
      <p:grpSp>
        <p:nvGrpSpPr>
          <p:cNvPr id="10" name="Grup 9"/>
          <p:cNvGrpSpPr/>
          <p:nvPr/>
        </p:nvGrpSpPr>
        <p:grpSpPr>
          <a:xfrm>
            <a:off x="554927" y="2040438"/>
            <a:ext cx="5778760" cy="369332"/>
            <a:chOff x="554927" y="1881525"/>
            <a:chExt cx="5778760" cy="369332"/>
          </a:xfrm>
        </p:grpSpPr>
        <p:sp>
          <p:nvSpPr>
            <p:cNvPr id="16" name="Metin kutusu 15"/>
            <p:cNvSpPr txBox="1"/>
            <p:nvPr/>
          </p:nvSpPr>
          <p:spPr>
            <a:xfrm>
              <a:off x="746176" y="1881525"/>
              <a:ext cx="5587511" cy="369332"/>
            </a:xfrm>
            <a:prstGeom prst="rect">
              <a:avLst/>
            </a:prstGeom>
            <a:noFill/>
          </p:spPr>
          <p:txBody>
            <a:bodyPr wrap="square" rtlCol="0">
              <a:spAutoFit/>
            </a:bodyPr>
            <a:lstStyle/>
            <a:p>
              <a:endParaRPr lang="tr-TR" dirty="0">
                <a:solidFill>
                  <a:srgbClr val="575757"/>
                </a:solidFill>
              </a:endParaRP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6" name="Dikdörtgen 5"/>
          <p:cNvSpPr/>
          <p:nvPr/>
        </p:nvSpPr>
        <p:spPr>
          <a:xfrm>
            <a:off x="910590" y="2044005"/>
            <a:ext cx="7101840" cy="1015663"/>
          </a:xfrm>
          <a:prstGeom prst="rect">
            <a:avLst/>
          </a:prstGeom>
        </p:spPr>
        <p:txBody>
          <a:bodyPr wrap="square">
            <a:spAutoFit/>
          </a:bodyPr>
          <a:lstStyle/>
          <a:p>
            <a:r>
              <a:rPr lang="tr-TR" sz="2000" dirty="0">
                <a:solidFill>
                  <a:srgbClr val="575757"/>
                </a:solidFill>
              </a:rPr>
              <a:t>Alkolün zararlı kullanımı küresel hastalık dağılımında önemli bir yere sahiptir ve dünyada erken doğum ve sakatlıklara neden olan faktörler arasında üçüncü sırada gelmektedir.</a:t>
            </a:r>
          </a:p>
        </p:txBody>
      </p:sp>
      <p:grpSp>
        <p:nvGrpSpPr>
          <p:cNvPr id="17" name="Grup 16"/>
          <p:cNvGrpSpPr/>
          <p:nvPr/>
        </p:nvGrpSpPr>
        <p:grpSpPr>
          <a:xfrm>
            <a:off x="554927" y="3788677"/>
            <a:ext cx="5778760" cy="369332"/>
            <a:chOff x="554927" y="1881525"/>
            <a:chExt cx="5778760" cy="369332"/>
          </a:xfrm>
        </p:grpSpPr>
        <p:sp>
          <p:nvSpPr>
            <p:cNvPr id="18" name="Metin kutusu 17"/>
            <p:cNvSpPr txBox="1"/>
            <p:nvPr/>
          </p:nvSpPr>
          <p:spPr>
            <a:xfrm>
              <a:off x="746176" y="1881525"/>
              <a:ext cx="5587511" cy="369332"/>
            </a:xfrm>
            <a:prstGeom prst="rect">
              <a:avLst/>
            </a:prstGeom>
            <a:noFill/>
          </p:spPr>
          <p:txBody>
            <a:bodyPr wrap="square" rtlCol="0">
              <a:spAutoFit/>
            </a:bodyPr>
            <a:lstStyle/>
            <a:p>
              <a:endParaRPr lang="tr-TR" dirty="0">
                <a:solidFill>
                  <a:srgbClr val="575757"/>
                </a:solidFill>
              </a:endParaRP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sp>
        <p:nvSpPr>
          <p:cNvPr id="8" name="Dikdörtgen 7"/>
          <p:cNvSpPr/>
          <p:nvPr/>
        </p:nvSpPr>
        <p:spPr>
          <a:xfrm>
            <a:off x="910590" y="3788677"/>
            <a:ext cx="6096000" cy="1015663"/>
          </a:xfrm>
          <a:prstGeom prst="rect">
            <a:avLst/>
          </a:prstGeom>
        </p:spPr>
        <p:txBody>
          <a:bodyPr>
            <a:spAutoFit/>
          </a:bodyPr>
          <a:lstStyle/>
          <a:p>
            <a:r>
              <a:rPr lang="tr-TR" sz="2000" dirty="0">
                <a:solidFill>
                  <a:srgbClr val="575757"/>
                </a:solidFill>
              </a:rPr>
              <a:t>2004 yılında dünya çapında, 15 ila 29 yaş arası 320.000 genç de dahil olmak üzere 2,5 milyon kişinin alkole bağlı nedenlerden yaşamını yitirdiği tahmin edilmektedir. </a:t>
            </a:r>
          </a:p>
        </p:txBody>
      </p:sp>
    </p:spTree>
    <p:extLst>
      <p:ext uri="{BB962C8B-B14F-4D97-AF65-F5344CB8AC3E}">
        <p14:creationId xmlns:p14="http://schemas.microsoft.com/office/powerpoint/2010/main" val="291574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0-#ppt_w/2"/>
                                          </p:val>
                                        </p:tav>
                                        <p:tav tm="100000">
                                          <p:val>
                                            <p:strVal val="#ppt_x"/>
                                          </p:val>
                                        </p:tav>
                                      </p:tavLst>
                                    </p:anim>
                                    <p:anim calcmode="lin" valueType="num">
                                      <p:cBhvr additive="base">
                                        <p:cTn id="12" dur="25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000" t="-20000" r="-28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Yanlış </a:t>
            </a:r>
            <a:r>
              <a:rPr lang="tr-TR" sz="4800" b="1" dirty="0" smtClean="0"/>
              <a:t>Bilinenler</a:t>
            </a:r>
            <a:endParaRPr lang="tr-TR" sz="4800" b="1" dirty="0"/>
          </a:p>
        </p:txBody>
      </p:sp>
      <p:grpSp>
        <p:nvGrpSpPr>
          <p:cNvPr id="29" name="Grup 28"/>
          <p:cNvGrpSpPr/>
          <p:nvPr/>
        </p:nvGrpSpPr>
        <p:grpSpPr>
          <a:xfrm>
            <a:off x="554926" y="1454754"/>
            <a:ext cx="7971853" cy="1631216"/>
            <a:chOff x="554927" y="1881525"/>
            <a:chExt cx="7464948" cy="1631216"/>
          </a:xfrm>
        </p:grpSpPr>
        <p:sp>
          <p:nvSpPr>
            <p:cNvPr id="30" name="Metin kutusu 29"/>
            <p:cNvSpPr txBox="1"/>
            <p:nvPr/>
          </p:nvSpPr>
          <p:spPr>
            <a:xfrm>
              <a:off x="746177" y="1881525"/>
              <a:ext cx="7273698" cy="1631216"/>
            </a:xfrm>
            <a:prstGeom prst="rect">
              <a:avLst/>
            </a:prstGeom>
            <a:noFill/>
          </p:spPr>
          <p:txBody>
            <a:bodyPr wrap="square" rtlCol="0">
              <a:spAutoFit/>
            </a:bodyPr>
            <a:lstStyle/>
            <a:p>
              <a:r>
                <a:rPr lang="tr-TR" sz="2000" b="1" dirty="0">
                  <a:solidFill>
                    <a:srgbClr val="E61F4F"/>
                  </a:solidFill>
                </a:rPr>
                <a:t>İddia ederler ki...</a:t>
              </a:r>
            </a:p>
            <a:p>
              <a:r>
                <a:rPr lang="tr-TR" sz="2000" dirty="0">
                  <a:solidFill>
                    <a:srgbClr val="575757"/>
                  </a:solidFill>
                </a:rPr>
                <a:t>“Alkol, uykuyu düzenler.” Yanlış!</a:t>
              </a:r>
            </a:p>
            <a:p>
              <a:r>
                <a:rPr lang="tr-TR" sz="2000" dirty="0">
                  <a:solidFill>
                    <a:srgbClr val="575757"/>
                  </a:solidFill>
                </a:rPr>
                <a:t>Alkol kullanan kişinin uyku düzeni ve kalitesi bozulur. Alkolün etkisiyle uyunan uyku, tam anlamıyla kaliteli bir uyku olmadığı için kişi aslında uykusuz kalır. </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9" name="Grup 38"/>
          <p:cNvGrpSpPr/>
          <p:nvPr/>
        </p:nvGrpSpPr>
        <p:grpSpPr>
          <a:xfrm>
            <a:off x="538088" y="3044499"/>
            <a:ext cx="7464948" cy="1015663"/>
            <a:chOff x="554927" y="1881525"/>
            <a:chExt cx="7464948" cy="1015663"/>
          </a:xfrm>
        </p:grpSpPr>
        <p:sp>
          <p:nvSpPr>
            <p:cNvPr id="40" name="Metin kutusu 39"/>
            <p:cNvSpPr txBox="1"/>
            <p:nvPr/>
          </p:nvSpPr>
          <p:spPr>
            <a:xfrm>
              <a:off x="746177" y="1881525"/>
              <a:ext cx="7273698" cy="1015663"/>
            </a:xfrm>
            <a:prstGeom prst="rect">
              <a:avLst/>
            </a:prstGeom>
            <a:noFill/>
          </p:spPr>
          <p:txBody>
            <a:bodyPr wrap="square" rtlCol="0">
              <a:spAutoFit/>
            </a:bodyPr>
            <a:lstStyle/>
            <a:p>
              <a:r>
                <a:rPr lang="tr-TR" sz="2000" b="1" dirty="0">
                  <a:solidFill>
                    <a:srgbClr val="E61F4F"/>
                  </a:solidFill>
                </a:rPr>
                <a:t>Söylentiye göre...</a:t>
              </a:r>
            </a:p>
            <a:p>
              <a:r>
                <a:rPr lang="tr-TR" sz="2000" dirty="0">
                  <a:solidFill>
                    <a:srgbClr val="575757"/>
                  </a:solidFill>
                </a:rPr>
                <a:t>"Alkol, cinsel gücü arttırır! Yanlış!</a:t>
              </a:r>
            </a:p>
            <a:p>
              <a:r>
                <a:rPr lang="tr-TR" sz="2000" dirty="0">
                  <a:solidFill>
                    <a:srgbClr val="575757"/>
                  </a:solidFill>
                </a:rPr>
                <a:t>Aksine erkeklerde cinsel gücü azaltır ve iktidarsızlığa sebep olur. </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538088" y="4029111"/>
            <a:ext cx="7464948" cy="1323439"/>
            <a:chOff x="554927" y="1881525"/>
            <a:chExt cx="7464948" cy="1323439"/>
          </a:xfrm>
        </p:grpSpPr>
        <p:sp>
          <p:nvSpPr>
            <p:cNvPr id="45" name="Metin kutusu 44"/>
            <p:cNvSpPr txBox="1"/>
            <p:nvPr/>
          </p:nvSpPr>
          <p:spPr>
            <a:xfrm>
              <a:off x="746177" y="1881525"/>
              <a:ext cx="7273698" cy="1323439"/>
            </a:xfrm>
            <a:prstGeom prst="rect">
              <a:avLst/>
            </a:prstGeom>
            <a:noFill/>
          </p:spPr>
          <p:txBody>
            <a:bodyPr wrap="square" rtlCol="0">
              <a:spAutoFit/>
            </a:bodyPr>
            <a:lstStyle/>
            <a:p>
              <a:r>
                <a:rPr lang="tr-TR" sz="2000" b="1" dirty="0">
                  <a:solidFill>
                    <a:srgbClr val="E61F4F"/>
                  </a:solidFill>
                </a:rPr>
                <a:t>Deseler de...</a:t>
              </a:r>
            </a:p>
            <a:p>
              <a:r>
                <a:rPr lang="tr-TR" sz="2000" dirty="0">
                  <a:solidFill>
                    <a:srgbClr val="575757"/>
                  </a:solidFill>
                </a:rPr>
                <a:t>“Alkol, iştah açıcıdır.” Yanlış!</a:t>
              </a:r>
            </a:p>
            <a:p>
              <a:r>
                <a:rPr lang="tr-TR" sz="2000" dirty="0">
                  <a:solidFill>
                    <a:srgbClr val="575757"/>
                  </a:solidFill>
                </a:rPr>
                <a:t>Alkollü içkiler mide rahatsızlıklarına ve</a:t>
              </a:r>
            </a:p>
            <a:p>
              <a:r>
                <a:rPr lang="tr-TR" sz="2000" dirty="0">
                  <a:solidFill>
                    <a:srgbClr val="575757"/>
                  </a:solidFill>
                </a:rPr>
                <a:t>sindirim bozukluğuna sebep olur.</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sp>
        <p:nvSpPr>
          <p:cNvPr id="24" name="Rectangle 13">
            <a:extLst>
              <a:ext uri="{FF2B5EF4-FFF2-40B4-BE49-F238E27FC236}">
                <a16:creationId xmlns:a16="http://schemas.microsoft.com/office/drawing/2014/main" xmlns="" id="{068539B8-BD44-D041-AE80-4ACF52C076D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5" name="Metin kutusu 24">
            <a:extLst>
              <a:ext uri="{FF2B5EF4-FFF2-40B4-BE49-F238E27FC236}">
                <a16:creationId xmlns:a16="http://schemas.microsoft.com/office/drawing/2014/main" xmlns="" id="{08F15851-2860-904B-9AE5-86DF784F11BA}"/>
              </a:ext>
            </a:extLst>
          </p:cNvPr>
          <p:cNvSpPr txBox="1"/>
          <p:nvPr/>
        </p:nvSpPr>
        <p:spPr>
          <a:xfrm>
            <a:off x="11495711" y="5855671"/>
            <a:ext cx="495650" cy="461665"/>
          </a:xfrm>
          <a:prstGeom prst="rect">
            <a:avLst/>
          </a:prstGeom>
          <a:noFill/>
        </p:spPr>
        <p:txBody>
          <a:bodyPr wrap="none" rtlCol="0">
            <a:spAutoFit/>
          </a:bodyPr>
          <a:lstStyle/>
          <a:p>
            <a:pPr algn="r"/>
            <a:fld id="{D0F2F3F1-5144-AF4A-8EAB-513566FC3542}" type="slidenum">
              <a:rPr lang="tr-TR" sz="2400" b="1" smtClean="0">
                <a:solidFill>
                  <a:srgbClr val="DADADA"/>
                </a:solidFill>
              </a:rPr>
              <a:t>21</a:t>
            </a:fld>
            <a:endParaRPr lang="tr-TR" sz="2400" b="1" dirty="0">
              <a:solidFill>
                <a:srgbClr val="DADADA"/>
              </a:solidFill>
            </a:endParaRPr>
          </a:p>
        </p:txBody>
      </p:sp>
    </p:spTree>
    <p:extLst>
      <p:ext uri="{BB962C8B-B14F-4D97-AF65-F5344CB8AC3E}">
        <p14:creationId xmlns:p14="http://schemas.microsoft.com/office/powerpoint/2010/main" val="297815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1+#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250" fill="hold"/>
                                        <p:tgtEl>
                                          <p:spTgt spid="43"/>
                                        </p:tgtEl>
                                        <p:attrNameLst>
                                          <p:attrName>ppt_x</p:attrName>
                                        </p:attrNameLst>
                                      </p:cBhvr>
                                      <p:tavLst>
                                        <p:tav tm="0">
                                          <p:val>
                                            <p:strVal val="1+#ppt_w/2"/>
                                          </p:val>
                                        </p:tav>
                                        <p:tav tm="100000">
                                          <p:val>
                                            <p:strVal val="#ppt_x"/>
                                          </p:val>
                                        </p:tav>
                                      </p:tavLst>
                                    </p:anim>
                                    <p:anim calcmode="lin" valueType="num">
                                      <p:cBhvr additive="base">
                                        <p:cTn id="21" dur="25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50"/>
                                        <p:tgtEl>
                                          <p:spTgt spid="39"/>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000" t="-20000" r="-28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Yanlış </a:t>
            </a:r>
            <a:r>
              <a:rPr lang="tr-TR" sz="4800" b="1" dirty="0" smtClean="0"/>
              <a:t>Bilinenler</a:t>
            </a:r>
            <a:endParaRPr lang="tr-TR" sz="4800" b="1" dirty="0"/>
          </a:p>
        </p:txBody>
      </p:sp>
      <p:grpSp>
        <p:nvGrpSpPr>
          <p:cNvPr id="29" name="Grup 28"/>
          <p:cNvGrpSpPr/>
          <p:nvPr/>
        </p:nvGrpSpPr>
        <p:grpSpPr>
          <a:xfrm>
            <a:off x="554927" y="1732597"/>
            <a:ext cx="7464948" cy="1938992"/>
            <a:chOff x="554927" y="1881525"/>
            <a:chExt cx="7464948" cy="1938992"/>
          </a:xfrm>
        </p:grpSpPr>
        <p:sp>
          <p:nvSpPr>
            <p:cNvPr id="30" name="Metin kutusu 29"/>
            <p:cNvSpPr txBox="1"/>
            <p:nvPr/>
          </p:nvSpPr>
          <p:spPr>
            <a:xfrm>
              <a:off x="746177" y="1881525"/>
              <a:ext cx="7273698" cy="1938992"/>
            </a:xfrm>
            <a:prstGeom prst="rect">
              <a:avLst/>
            </a:prstGeom>
            <a:noFill/>
          </p:spPr>
          <p:txBody>
            <a:bodyPr wrap="square" rtlCol="0">
              <a:spAutoFit/>
            </a:bodyPr>
            <a:lstStyle/>
            <a:p>
              <a:r>
                <a:rPr lang="tr-TR" sz="2000" b="1" dirty="0">
                  <a:solidFill>
                    <a:srgbClr val="E61F4F"/>
                  </a:solidFill>
                </a:rPr>
                <a:t>Derler ki...</a:t>
              </a:r>
            </a:p>
            <a:p>
              <a:r>
                <a:rPr lang="tr-TR" sz="2000" dirty="0">
                  <a:solidFill>
                    <a:srgbClr val="575757"/>
                  </a:solidFill>
                </a:rPr>
                <a:t>“Alkollü içecekler vücudu ısıtır.” Yanlış!</a:t>
              </a:r>
            </a:p>
            <a:p>
              <a:r>
                <a:rPr lang="tr-TR" sz="2000" dirty="0">
                  <a:solidFill>
                    <a:srgbClr val="575757"/>
                  </a:solidFill>
                </a:rPr>
                <a:t>Tam tersine alkol alındığında vücut ısısı düşer. Alkol aldıktan sonra görülen sıcaklık hissi, kanın yüzeye doğru akışının cildi ve ciltteki sinir uçlarını ısıtması ve bunun beyne sıcaklık algısı iletmesindendir. Bu, yanıltıcı bir histir.</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9" name="Grup 38"/>
          <p:cNvGrpSpPr/>
          <p:nvPr/>
        </p:nvGrpSpPr>
        <p:grpSpPr>
          <a:xfrm>
            <a:off x="554927" y="3631991"/>
            <a:ext cx="7240333" cy="1631216"/>
            <a:chOff x="554927" y="1881525"/>
            <a:chExt cx="7464948" cy="1631216"/>
          </a:xfrm>
        </p:grpSpPr>
        <p:sp>
          <p:nvSpPr>
            <p:cNvPr id="40" name="Metin kutusu 39"/>
            <p:cNvSpPr txBox="1"/>
            <p:nvPr/>
          </p:nvSpPr>
          <p:spPr>
            <a:xfrm>
              <a:off x="746177" y="1881525"/>
              <a:ext cx="7273698" cy="1631216"/>
            </a:xfrm>
            <a:prstGeom prst="rect">
              <a:avLst/>
            </a:prstGeom>
            <a:noFill/>
          </p:spPr>
          <p:txBody>
            <a:bodyPr wrap="square" rtlCol="0">
              <a:spAutoFit/>
            </a:bodyPr>
            <a:lstStyle/>
            <a:p>
              <a:r>
                <a:rPr lang="tr-TR" sz="2000" b="1" dirty="0">
                  <a:solidFill>
                    <a:srgbClr val="E61F4F"/>
                  </a:solidFill>
                </a:rPr>
                <a:t>Sanılana göre...</a:t>
              </a:r>
            </a:p>
            <a:p>
              <a:r>
                <a:rPr lang="tr-TR" sz="2000" dirty="0">
                  <a:solidFill>
                    <a:srgbClr val="575757"/>
                  </a:solidFill>
                </a:rPr>
                <a:t>“Alkol, sesi açar, bu nedenle bazıları kürsüye ya da sahneye </a:t>
              </a:r>
              <a:r>
                <a:rPr lang="tr-TR" sz="2000" dirty="0" smtClean="0">
                  <a:solidFill>
                    <a:srgbClr val="575757"/>
                  </a:solidFill>
                </a:rPr>
                <a:t>çıkmadan alkol </a:t>
              </a:r>
              <a:r>
                <a:rPr lang="tr-TR" sz="2000" dirty="0">
                  <a:solidFill>
                    <a:srgbClr val="575757"/>
                  </a:solidFill>
                </a:rPr>
                <a:t>alırlar.” Yanlış!</a:t>
              </a:r>
            </a:p>
            <a:p>
              <a:r>
                <a:rPr lang="tr-TR" sz="2000" dirty="0">
                  <a:solidFill>
                    <a:srgbClr val="575757"/>
                  </a:solidFill>
                </a:rPr>
                <a:t>Alkol vücuttaki su miktarını azaltır ve vücudu Susuz bırakır. Bu durum konuşmaya ve şarkı söylemeye olumsuz olarak yansır. </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21" name="Rectangle 13">
            <a:extLst>
              <a:ext uri="{FF2B5EF4-FFF2-40B4-BE49-F238E27FC236}">
                <a16:creationId xmlns:a16="http://schemas.microsoft.com/office/drawing/2014/main" xmlns="" id="{AFED3D7A-A358-1240-8C40-F99AFAFA3BEB}"/>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2" name="Metin kutusu 21">
            <a:extLst>
              <a:ext uri="{FF2B5EF4-FFF2-40B4-BE49-F238E27FC236}">
                <a16:creationId xmlns:a16="http://schemas.microsoft.com/office/drawing/2014/main" xmlns="" id="{83CB51F4-FB86-0345-A08A-F184F70B3835}"/>
              </a:ext>
            </a:extLst>
          </p:cNvPr>
          <p:cNvSpPr txBox="1"/>
          <p:nvPr/>
        </p:nvSpPr>
        <p:spPr>
          <a:xfrm>
            <a:off x="11495711" y="5855671"/>
            <a:ext cx="495650" cy="461665"/>
          </a:xfrm>
          <a:prstGeom prst="rect">
            <a:avLst/>
          </a:prstGeom>
          <a:noFill/>
        </p:spPr>
        <p:txBody>
          <a:bodyPr wrap="none" rtlCol="0">
            <a:spAutoFit/>
          </a:bodyPr>
          <a:lstStyle/>
          <a:p>
            <a:pPr algn="r"/>
            <a:fld id="{D0F2F3F1-5144-AF4A-8EAB-513566FC3542}" type="slidenum">
              <a:rPr lang="tr-TR" sz="2400" b="1" smtClean="0">
                <a:solidFill>
                  <a:srgbClr val="DADADA"/>
                </a:solidFill>
              </a:rPr>
              <a:t>22</a:t>
            </a:fld>
            <a:endParaRPr lang="tr-TR" sz="2400" b="1" dirty="0">
              <a:solidFill>
                <a:srgbClr val="DADADA"/>
              </a:solidFill>
            </a:endParaRPr>
          </a:p>
        </p:txBody>
      </p:sp>
    </p:spTree>
    <p:extLst>
      <p:ext uri="{BB962C8B-B14F-4D97-AF65-F5344CB8AC3E}">
        <p14:creationId xmlns:p14="http://schemas.microsoft.com/office/powerpoint/2010/main" val="4392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1+#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250" fill="hold"/>
                                        <p:tgtEl>
                                          <p:spTgt spid="43"/>
                                        </p:tgtEl>
                                        <p:attrNameLst>
                                          <p:attrName>ppt_x</p:attrName>
                                        </p:attrNameLst>
                                      </p:cBhvr>
                                      <p:tavLst>
                                        <p:tav tm="0">
                                          <p:val>
                                            <p:strVal val="1+#ppt_w/2"/>
                                          </p:val>
                                        </p:tav>
                                        <p:tav tm="100000">
                                          <p:val>
                                            <p:strVal val="#ppt_x"/>
                                          </p:val>
                                        </p:tav>
                                      </p:tavLst>
                                    </p:anim>
                                    <p:anim calcmode="lin" valueType="num">
                                      <p:cBhvr additive="base">
                                        <p:cTn id="21" dur="25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0">
            <a:blip r:embed="rId3"/>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1169809"/>
            <a:ext cx="3855799" cy="1631216"/>
          </a:xfrm>
          <a:prstGeom prst="rect">
            <a:avLst/>
          </a:prstGeom>
          <a:noFill/>
        </p:spPr>
        <p:txBody>
          <a:bodyPr wrap="none" rtlCol="0">
            <a:spAutoFit/>
          </a:bodyPr>
          <a:lstStyle/>
          <a:p>
            <a:r>
              <a:rPr lang="tr-TR" sz="2000" dirty="0">
                <a:solidFill>
                  <a:schemeClr val="bg1"/>
                </a:solidFill>
              </a:rPr>
              <a:t>Ruh sağlığı, fiziksel sağlık, aile</a:t>
            </a:r>
          </a:p>
          <a:p>
            <a:r>
              <a:rPr lang="tr-TR" sz="2000" dirty="0">
                <a:solidFill>
                  <a:schemeClr val="bg1"/>
                </a:solidFill>
              </a:rPr>
              <a:t>ve arkadaşlık ilişkileri, ekonomik</a:t>
            </a:r>
          </a:p>
          <a:p>
            <a:r>
              <a:rPr lang="tr-TR" sz="2000" dirty="0">
                <a:solidFill>
                  <a:schemeClr val="bg1"/>
                </a:solidFill>
              </a:rPr>
              <a:t>durum, iş ve çalışma hayatı gibi</a:t>
            </a:r>
          </a:p>
          <a:p>
            <a:r>
              <a:rPr lang="tr-TR" sz="2000" dirty="0">
                <a:solidFill>
                  <a:schemeClr val="bg1"/>
                </a:solidFill>
              </a:rPr>
              <a:t>alanlarda alkolün zararını görenlere</a:t>
            </a:r>
          </a:p>
          <a:p>
            <a:r>
              <a:rPr lang="tr-TR" sz="2000" dirty="0">
                <a:solidFill>
                  <a:schemeClr val="bg1"/>
                </a:solidFill>
              </a:rPr>
              <a:t>ikinci bir şans verilseydi…</a:t>
            </a:r>
            <a:endParaRPr lang="tr-TR" sz="2000" b="1" dirty="0">
              <a:solidFill>
                <a:schemeClr val="bg1"/>
              </a:solidFill>
            </a:endParaRPr>
          </a:p>
        </p:txBody>
      </p:sp>
      <p:sp>
        <p:nvSpPr>
          <p:cNvPr id="17" name="Metin kutusu 16"/>
          <p:cNvSpPr txBox="1"/>
          <p:nvPr/>
        </p:nvSpPr>
        <p:spPr>
          <a:xfrm>
            <a:off x="1146246" y="3046979"/>
            <a:ext cx="2984278" cy="1569660"/>
          </a:xfrm>
          <a:prstGeom prst="rect">
            <a:avLst/>
          </a:prstGeom>
          <a:noFill/>
        </p:spPr>
        <p:txBody>
          <a:bodyPr wrap="none" rtlCol="0">
            <a:spAutoFit/>
          </a:bodyPr>
          <a:lstStyle/>
          <a:p>
            <a:r>
              <a:rPr lang="tr-TR" sz="6000" b="1" dirty="0">
                <a:solidFill>
                  <a:schemeClr val="bg1"/>
                </a:solidFill>
              </a:rPr>
              <a:t>Asla</a:t>
            </a:r>
          </a:p>
          <a:p>
            <a:r>
              <a:rPr lang="tr-TR" sz="3600" b="1" dirty="0">
                <a:solidFill>
                  <a:schemeClr val="bg1"/>
                </a:solidFill>
              </a:rPr>
              <a:t>başlamazlardı!</a:t>
            </a:r>
          </a:p>
        </p:txBody>
      </p:sp>
      <p:sp>
        <p:nvSpPr>
          <p:cNvPr id="14" name="Rectangle 13">
            <a:extLst>
              <a:ext uri="{FF2B5EF4-FFF2-40B4-BE49-F238E27FC236}">
                <a16:creationId xmlns:a16="http://schemas.microsoft.com/office/drawing/2014/main" xmlns="" id="{278422A5-4395-DC4B-A3FE-6E7A22A6FF6C}"/>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xmlns="" id="{B782E2CD-0774-6743-96B4-44450F4D7F0E}"/>
              </a:ext>
            </a:extLst>
          </p:cNvPr>
          <p:cNvSpPr txBox="1"/>
          <p:nvPr/>
        </p:nvSpPr>
        <p:spPr>
          <a:xfrm>
            <a:off x="11495711" y="5855671"/>
            <a:ext cx="495650" cy="461665"/>
          </a:xfrm>
          <a:prstGeom prst="rect">
            <a:avLst/>
          </a:prstGeom>
          <a:noFill/>
        </p:spPr>
        <p:txBody>
          <a:bodyPr wrap="none" rtlCol="0">
            <a:spAutoFit/>
          </a:bodyPr>
          <a:lstStyle/>
          <a:p>
            <a:pPr algn="r"/>
            <a:fld id="{D0F2F3F1-5144-AF4A-8EAB-513566FC3542}" type="slidenum">
              <a:rPr lang="tr-TR" sz="2400" b="1" smtClean="0">
                <a:solidFill>
                  <a:srgbClr val="DADADA"/>
                </a:solidFill>
              </a:rPr>
              <a:t>23</a:t>
            </a:fld>
            <a:endParaRPr lang="tr-TR" sz="2400" b="1" dirty="0">
              <a:solidFill>
                <a:srgbClr val="DADADA"/>
              </a:solidFill>
            </a:endParaRPr>
          </a:p>
        </p:txBody>
      </p:sp>
      <p:pic>
        <p:nvPicPr>
          <p:cNvPr id="19" name="Resim 18">
            <a:extLst>
              <a:ext uri="{FF2B5EF4-FFF2-40B4-BE49-F238E27FC236}">
                <a16:creationId xmlns:a16="http://schemas.microsoft.com/office/drawing/2014/main" xmlns="" id="{09B9A061-5730-2B46-A1A9-41F3315C8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Tree>
    <p:extLst>
      <p:ext uri="{BB962C8B-B14F-4D97-AF65-F5344CB8AC3E}">
        <p14:creationId xmlns:p14="http://schemas.microsoft.com/office/powerpoint/2010/main" val="194129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250"/>
                                        <p:tgtEl>
                                          <p:spTgt spid="16"/>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5" grpId="0" animBg="1"/>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000" t="-20000" r="-110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solidFill>
                  <a:srgbClr val="231F20"/>
                </a:solidFill>
              </a:rPr>
              <a:t>Davet </a:t>
            </a:r>
            <a:r>
              <a:rPr lang="tr-TR" sz="4800" b="1" dirty="0" smtClean="0">
                <a:solidFill>
                  <a:srgbClr val="231F20"/>
                </a:solidFill>
              </a:rPr>
              <a:t>Yalanları</a:t>
            </a:r>
            <a:endParaRPr lang="tr-TR" sz="4800" b="1" dirty="0">
              <a:solidFill>
                <a:srgbClr val="231F20"/>
              </a:solidFill>
            </a:endParaRP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Metin kutusu 19"/>
          <p:cNvSpPr txBox="1"/>
          <p:nvPr/>
        </p:nvSpPr>
        <p:spPr>
          <a:xfrm>
            <a:off x="428077" y="1682013"/>
            <a:ext cx="5571975" cy="1323439"/>
          </a:xfrm>
          <a:prstGeom prst="rect">
            <a:avLst/>
          </a:prstGeom>
          <a:noFill/>
        </p:spPr>
        <p:txBody>
          <a:bodyPr wrap="none" rtlCol="0">
            <a:spAutoFit/>
          </a:bodyPr>
          <a:lstStyle/>
          <a:p>
            <a:r>
              <a:rPr lang="tr-TR" sz="2000" dirty="0">
                <a:solidFill>
                  <a:srgbClr val="575757"/>
                </a:solidFill>
              </a:rPr>
              <a:t>Alınan ilk alkol, birçok kötü sonuçla karşılaşılacak bir</a:t>
            </a:r>
          </a:p>
          <a:p>
            <a:r>
              <a:rPr lang="tr-TR" sz="2000" dirty="0">
                <a:solidFill>
                  <a:srgbClr val="575757"/>
                </a:solidFill>
              </a:rPr>
              <a:t>yolun ilk adımıdır. Sizi bu yola sokmaya çalışanlar,</a:t>
            </a:r>
          </a:p>
          <a:p>
            <a:r>
              <a:rPr lang="tr-TR" sz="2000" dirty="0">
                <a:solidFill>
                  <a:srgbClr val="575757"/>
                </a:solidFill>
              </a:rPr>
              <a:t>davetlerini bazı birbirine benzeyen yalanları ve</a:t>
            </a:r>
          </a:p>
          <a:p>
            <a:r>
              <a:rPr lang="tr-TR" sz="2000" dirty="0">
                <a:solidFill>
                  <a:srgbClr val="575757"/>
                </a:solidFill>
              </a:rPr>
              <a:t>yanlış bilgileri kullanarak yaparlar. </a:t>
            </a:r>
            <a:endParaRPr lang="tr-TR" sz="2000" dirty="0">
              <a:solidFill>
                <a:srgbClr val="FF0000"/>
              </a:solidFill>
            </a:endParaRPr>
          </a:p>
        </p:txBody>
      </p:sp>
      <p:sp>
        <p:nvSpPr>
          <p:cNvPr id="14" name="Rectangle 13">
            <a:extLst>
              <a:ext uri="{FF2B5EF4-FFF2-40B4-BE49-F238E27FC236}">
                <a16:creationId xmlns:a16="http://schemas.microsoft.com/office/drawing/2014/main" xmlns="" id="{8F1058B3-E183-4A45-B1F9-96C6CF177EB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6" name="Metin kutusu 15">
            <a:extLst>
              <a:ext uri="{FF2B5EF4-FFF2-40B4-BE49-F238E27FC236}">
                <a16:creationId xmlns:a16="http://schemas.microsoft.com/office/drawing/2014/main" xmlns="" id="{68A21B85-DCA5-CF4B-8AF6-9570A7A21443}"/>
              </a:ext>
            </a:extLst>
          </p:cNvPr>
          <p:cNvSpPr txBox="1"/>
          <p:nvPr/>
        </p:nvSpPr>
        <p:spPr>
          <a:xfrm>
            <a:off x="11495711" y="5855671"/>
            <a:ext cx="495650" cy="461665"/>
          </a:xfrm>
          <a:prstGeom prst="rect">
            <a:avLst/>
          </a:prstGeom>
          <a:noFill/>
        </p:spPr>
        <p:txBody>
          <a:bodyPr wrap="none" rtlCol="0">
            <a:spAutoFit/>
          </a:bodyPr>
          <a:lstStyle/>
          <a:p>
            <a:pPr algn="r"/>
            <a:fld id="{D0F2F3F1-5144-AF4A-8EAB-513566FC3542}" type="slidenum">
              <a:rPr lang="tr-TR" sz="2400" b="1" smtClean="0">
                <a:solidFill>
                  <a:srgbClr val="DADADA"/>
                </a:solidFill>
              </a:rPr>
              <a:t>24</a:t>
            </a:fld>
            <a:endParaRPr lang="tr-TR" sz="2400" b="1" dirty="0">
              <a:solidFill>
                <a:srgbClr val="DADADA"/>
              </a:solidFill>
            </a:endParaRPr>
          </a:p>
        </p:txBody>
      </p:sp>
    </p:spTree>
    <p:extLst>
      <p:ext uri="{BB962C8B-B14F-4D97-AF65-F5344CB8AC3E}">
        <p14:creationId xmlns:p14="http://schemas.microsoft.com/office/powerpoint/2010/main" val="336589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1+#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250" fill="hold"/>
                                        <p:tgtEl>
                                          <p:spTgt spid="43"/>
                                        </p:tgtEl>
                                        <p:attrNameLst>
                                          <p:attrName>ppt_x</p:attrName>
                                        </p:attrNameLst>
                                      </p:cBhvr>
                                      <p:tavLst>
                                        <p:tav tm="0">
                                          <p:val>
                                            <p:strVal val="1+#ppt_w/2"/>
                                          </p:val>
                                        </p:tav>
                                        <p:tav tm="100000">
                                          <p:val>
                                            <p:strVal val="#ppt_x"/>
                                          </p:val>
                                        </p:tav>
                                      </p:tavLst>
                                    </p:anim>
                                    <p:anim calcmode="lin" valueType="num">
                                      <p:cBhvr additive="base">
                                        <p:cTn id="21" dur="25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624192" y="-3175"/>
            <a:ext cx="4567806"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5000" t="-6000" r="-18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43" name="Dikdörtgen 24"/>
          <p:cNvSpPr/>
          <p:nvPr/>
        </p:nvSpPr>
        <p:spPr>
          <a:xfrm flipH="1">
            <a:off x="7385564" y="0"/>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rup 17"/>
          <p:cNvGrpSpPr/>
          <p:nvPr/>
        </p:nvGrpSpPr>
        <p:grpSpPr>
          <a:xfrm>
            <a:off x="456605" y="1524433"/>
            <a:ext cx="7464948" cy="400110"/>
            <a:chOff x="554927" y="1881525"/>
            <a:chExt cx="7464948" cy="400110"/>
          </a:xfrm>
        </p:grpSpPr>
        <p:sp>
          <p:nvSpPr>
            <p:cNvPr id="19" name="Metin kutusu 18"/>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Rahatlarsın, böylece topluluk önünde daha rahat konuşursun.</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456605" y="1902683"/>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Alkol kan yapar, kan seviyen düzene girer.</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456605" y="2221228"/>
            <a:ext cx="7464948" cy="400110"/>
            <a:chOff x="554927" y="1881525"/>
            <a:chExt cx="7464948" cy="400110"/>
          </a:xfrm>
        </p:grpSpPr>
        <p:sp>
          <p:nvSpPr>
            <p:cNvPr id="27" name="Metin kutusu 2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Bir dene, maksat muhabbet olsun.</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456605" y="2539379"/>
            <a:ext cx="7464948" cy="400110"/>
            <a:chOff x="554927" y="1881525"/>
            <a:chExt cx="7464948" cy="400110"/>
          </a:xfrm>
        </p:grpSpPr>
        <p:sp>
          <p:nvSpPr>
            <p:cNvPr id="31" name="Metin kutusu 30"/>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Üşümen geçer, vücudun ısınır.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456605" y="2862475"/>
            <a:ext cx="7464948" cy="400110"/>
            <a:chOff x="554927" y="1881525"/>
            <a:chExt cx="7464948" cy="400110"/>
          </a:xfrm>
        </p:grpSpPr>
        <p:sp>
          <p:nvSpPr>
            <p:cNvPr id="34" name="Metin kutusu 33"/>
            <p:cNvSpPr txBox="1"/>
            <p:nvPr/>
          </p:nvSpPr>
          <p:spPr>
            <a:xfrm>
              <a:off x="746177" y="1881525"/>
              <a:ext cx="7273698" cy="400110"/>
            </a:xfrm>
            <a:prstGeom prst="rect">
              <a:avLst/>
            </a:prstGeom>
            <a:noFill/>
          </p:spPr>
          <p:txBody>
            <a:bodyPr wrap="square" rtlCol="0">
              <a:spAutoFit/>
            </a:bodyPr>
            <a:lstStyle/>
            <a:p>
              <a:r>
                <a:rPr lang="nn-NO" sz="2000" dirty="0">
                  <a:solidFill>
                    <a:srgbClr val="575757"/>
                  </a:solidFill>
                </a:rPr>
                <a:t>Bir kerecikten bir şey olmaz.</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456605" y="3205644"/>
            <a:ext cx="7464948" cy="400110"/>
            <a:chOff x="554927" y="1881525"/>
            <a:chExt cx="7464948" cy="400110"/>
          </a:xfrm>
        </p:grpSpPr>
        <p:sp>
          <p:nvSpPr>
            <p:cNvPr id="40" name="Metin kutusu 3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Dertlerini unutursun.</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456605" y="3521185"/>
            <a:ext cx="7464948" cy="400110"/>
            <a:chOff x="554927" y="1881525"/>
            <a:chExt cx="7464948" cy="400110"/>
          </a:xfrm>
        </p:grpSpPr>
        <p:sp>
          <p:nvSpPr>
            <p:cNvPr id="45" name="Metin kutusu 44"/>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Uykun düzene girer.</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sp>
        <p:nvSpPr>
          <p:cNvPr id="48" name="Metin kutusu 47"/>
          <p:cNvSpPr txBox="1"/>
          <p:nvPr/>
        </p:nvSpPr>
        <p:spPr>
          <a:xfrm>
            <a:off x="647855" y="4156936"/>
            <a:ext cx="7273698" cy="369332"/>
          </a:xfrm>
          <a:prstGeom prst="rect">
            <a:avLst/>
          </a:prstGeom>
          <a:noFill/>
        </p:spPr>
        <p:txBody>
          <a:bodyPr wrap="square" rtlCol="0">
            <a:spAutoFit/>
          </a:bodyPr>
          <a:lstStyle/>
          <a:p>
            <a:endParaRPr lang="tr-TR" dirty="0">
              <a:solidFill>
                <a:srgbClr val="575757"/>
              </a:solidFill>
            </a:endParaRPr>
          </a:p>
        </p:txBody>
      </p:sp>
      <p:grpSp>
        <p:nvGrpSpPr>
          <p:cNvPr id="53" name="Grup 52"/>
          <p:cNvGrpSpPr/>
          <p:nvPr/>
        </p:nvGrpSpPr>
        <p:grpSpPr>
          <a:xfrm>
            <a:off x="456605" y="3867882"/>
            <a:ext cx="7464948" cy="400110"/>
            <a:chOff x="554927" y="1881525"/>
            <a:chExt cx="7464948" cy="400110"/>
          </a:xfrm>
        </p:grpSpPr>
        <p:sp>
          <p:nvSpPr>
            <p:cNvPr id="54" name="Metin kutusu 53"/>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Sağlığına iyi gelir.</a:t>
              </a:r>
            </a:p>
          </p:txBody>
        </p:sp>
        <p:pic>
          <p:nvPicPr>
            <p:cNvPr id="55" name="Resim 54"/>
            <p:cNvPicPr>
              <a:picLocks noChangeAspect="1"/>
            </p:cNvPicPr>
            <p:nvPr/>
          </p:nvPicPr>
          <p:blipFill>
            <a:blip r:embed="rId4"/>
            <a:stretch>
              <a:fillRect/>
            </a:stretch>
          </p:blipFill>
          <p:spPr>
            <a:xfrm>
              <a:off x="554927" y="1991580"/>
              <a:ext cx="191250" cy="180000"/>
            </a:xfrm>
            <a:prstGeom prst="rect">
              <a:avLst/>
            </a:prstGeom>
          </p:spPr>
        </p:pic>
      </p:grpSp>
      <p:grpSp>
        <p:nvGrpSpPr>
          <p:cNvPr id="56" name="Grup 55"/>
          <p:cNvGrpSpPr/>
          <p:nvPr/>
        </p:nvGrpSpPr>
        <p:grpSpPr>
          <a:xfrm>
            <a:off x="456605" y="4174773"/>
            <a:ext cx="7464948" cy="400110"/>
            <a:chOff x="554927" y="1881525"/>
            <a:chExt cx="7464948" cy="400110"/>
          </a:xfrm>
        </p:grpSpPr>
        <p:sp>
          <p:nvSpPr>
            <p:cNvPr id="57" name="Metin kutusu 5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Sesi ve iştahı açar.</a:t>
              </a:r>
            </a:p>
          </p:txBody>
        </p:sp>
        <p:pic>
          <p:nvPicPr>
            <p:cNvPr id="58" name="Resim 57"/>
            <p:cNvPicPr>
              <a:picLocks noChangeAspect="1"/>
            </p:cNvPicPr>
            <p:nvPr/>
          </p:nvPicPr>
          <p:blipFill>
            <a:blip r:embed="rId4"/>
            <a:stretch>
              <a:fillRect/>
            </a:stretch>
          </p:blipFill>
          <p:spPr>
            <a:xfrm>
              <a:off x="554927" y="1991580"/>
              <a:ext cx="191250" cy="180000"/>
            </a:xfrm>
            <a:prstGeom prst="rect">
              <a:avLst/>
            </a:prstGeom>
          </p:spPr>
        </p:pic>
      </p:grpSp>
      <p:sp>
        <p:nvSpPr>
          <p:cNvPr id="47" name="Rectangle 13">
            <a:extLst>
              <a:ext uri="{FF2B5EF4-FFF2-40B4-BE49-F238E27FC236}">
                <a16:creationId xmlns:a16="http://schemas.microsoft.com/office/drawing/2014/main" xmlns="" id="{45BF68C5-A1B3-F64E-A790-C074D2BE8BA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chemeClr val="bg1"/>
              </a:solidFill>
            </a:endParaRPr>
          </a:p>
        </p:txBody>
      </p:sp>
      <p:sp>
        <p:nvSpPr>
          <p:cNvPr id="49" name="Metin kutusu 48">
            <a:extLst>
              <a:ext uri="{FF2B5EF4-FFF2-40B4-BE49-F238E27FC236}">
                <a16:creationId xmlns:a16="http://schemas.microsoft.com/office/drawing/2014/main" xmlns="" id="{4D13358D-9A31-ED4E-9FF1-2FC45418B568}"/>
              </a:ext>
            </a:extLst>
          </p:cNvPr>
          <p:cNvSpPr txBox="1"/>
          <p:nvPr/>
        </p:nvSpPr>
        <p:spPr>
          <a:xfrm>
            <a:off x="11495711" y="5855671"/>
            <a:ext cx="495650" cy="461665"/>
          </a:xfrm>
          <a:prstGeom prst="rect">
            <a:avLst/>
          </a:prstGeom>
          <a:noFill/>
        </p:spPr>
        <p:txBody>
          <a:bodyPr wrap="none" rtlCol="0">
            <a:spAutoFit/>
          </a:bodyPr>
          <a:lstStyle/>
          <a:p>
            <a:pPr algn="r"/>
            <a:fld id="{D0F2F3F1-5144-AF4A-8EAB-513566FC3542}" type="slidenum">
              <a:rPr lang="tr-TR" sz="2400" b="1" smtClean="0">
                <a:solidFill>
                  <a:schemeClr val="bg1"/>
                </a:solidFill>
              </a:rPr>
              <a:t>25</a:t>
            </a:fld>
            <a:endParaRPr lang="tr-TR" sz="2400" b="1" dirty="0">
              <a:solidFill>
                <a:schemeClr val="bg1"/>
              </a:solidFill>
            </a:endParaRPr>
          </a:p>
        </p:txBody>
      </p:sp>
      <p:sp>
        <p:nvSpPr>
          <p:cNvPr id="50" name="Metin kutusu 49">
            <a:extLst>
              <a:ext uri="{FF2B5EF4-FFF2-40B4-BE49-F238E27FC236}">
                <a16:creationId xmlns:a16="http://schemas.microsoft.com/office/drawing/2014/main" xmlns="" id="{B5174F38-358E-304D-B9FD-E2ACD1673B49}"/>
              </a:ext>
            </a:extLst>
          </p:cNvPr>
          <p:cNvSpPr txBox="1"/>
          <p:nvPr/>
        </p:nvSpPr>
        <p:spPr>
          <a:xfrm>
            <a:off x="356650" y="496252"/>
            <a:ext cx="7923284" cy="830997"/>
          </a:xfrm>
          <a:prstGeom prst="rect">
            <a:avLst/>
          </a:prstGeom>
          <a:noFill/>
        </p:spPr>
        <p:txBody>
          <a:bodyPr wrap="square" rtlCol="0">
            <a:spAutoFit/>
          </a:bodyPr>
          <a:lstStyle/>
          <a:p>
            <a:r>
              <a:rPr lang="tr-TR" sz="4800" b="1" dirty="0">
                <a:solidFill>
                  <a:srgbClr val="231F20"/>
                </a:solidFill>
              </a:rPr>
              <a:t>Davet </a:t>
            </a:r>
            <a:r>
              <a:rPr lang="tr-TR" sz="4800" b="1" dirty="0" smtClean="0">
                <a:solidFill>
                  <a:srgbClr val="231F20"/>
                </a:solidFill>
              </a:rPr>
              <a:t>Yalanları</a:t>
            </a:r>
            <a:endParaRPr lang="tr-TR" sz="4800" b="1" dirty="0">
              <a:solidFill>
                <a:srgbClr val="231F20"/>
              </a:solidFill>
            </a:endParaRPr>
          </a:p>
        </p:txBody>
      </p:sp>
    </p:spTree>
    <p:extLst>
      <p:ext uri="{BB962C8B-B14F-4D97-AF65-F5344CB8AC3E}">
        <p14:creationId xmlns:p14="http://schemas.microsoft.com/office/powerpoint/2010/main" val="3155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50" fill="hold"/>
                                        <p:tgtEl>
                                          <p:spTgt spid="42"/>
                                        </p:tgtEl>
                                        <p:attrNameLst>
                                          <p:attrName>ppt_x</p:attrName>
                                        </p:attrNameLst>
                                      </p:cBhvr>
                                      <p:tavLst>
                                        <p:tav tm="0">
                                          <p:val>
                                            <p:strVal val="1+#ppt_w/2"/>
                                          </p:val>
                                        </p:tav>
                                        <p:tav tm="100000">
                                          <p:val>
                                            <p:strVal val="#ppt_x"/>
                                          </p:val>
                                        </p:tav>
                                      </p:tavLst>
                                    </p:anim>
                                    <p:anim calcmode="lin" valueType="num">
                                      <p:cBhvr additive="base">
                                        <p:cTn id="13" dur="250" fill="hold"/>
                                        <p:tgtEl>
                                          <p:spTgt spid="4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250" fill="hold"/>
                                        <p:tgtEl>
                                          <p:spTgt spid="43"/>
                                        </p:tgtEl>
                                        <p:attrNameLst>
                                          <p:attrName>ppt_x</p:attrName>
                                        </p:attrNameLst>
                                      </p:cBhvr>
                                      <p:tavLst>
                                        <p:tav tm="0">
                                          <p:val>
                                            <p:strVal val="1+#ppt_w/2"/>
                                          </p:val>
                                        </p:tav>
                                        <p:tav tm="100000">
                                          <p:val>
                                            <p:strVal val="#ppt_x"/>
                                          </p:val>
                                        </p:tav>
                                      </p:tavLst>
                                    </p:anim>
                                    <p:anim calcmode="lin" valueType="num">
                                      <p:cBhvr additive="base">
                                        <p:cTn id="17" dur="25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50"/>
                                        <p:tgtEl>
                                          <p:spTgt spid="2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50"/>
                                        <p:tgtEl>
                                          <p:spTgt spid="2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50"/>
                                        <p:tgtEl>
                                          <p:spTgt spid="39"/>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250"/>
                                        <p:tgtEl>
                                          <p:spTgt spid="44"/>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250"/>
                                        <p:tgtEl>
                                          <p:spTgt spid="53"/>
                                        </p:tgtEl>
                                      </p:cBhvr>
                                    </p:animEffect>
                                  </p:childTnLst>
                                </p:cTn>
                              </p:par>
                            </p:childTnLst>
                          </p:cTn>
                        </p:par>
                        <p:par>
                          <p:cTn id="50" fill="hold">
                            <p:stCondLst>
                              <p:cond delay="2750"/>
                            </p:stCondLst>
                            <p:childTnLst>
                              <p:par>
                                <p:cTn id="51" presetID="10" presetClass="entr" presetSubtype="0"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250"/>
                                        <p:tgtEl>
                                          <p:spTgt spid="56"/>
                                        </p:tgtEl>
                                      </p:cBhvr>
                                    </p:animEffect>
                                  </p:childTnLst>
                                </p:cTn>
                              </p:par>
                            </p:childTnLst>
                          </p:cTn>
                        </p:par>
                        <p:par>
                          <p:cTn id="54" fill="hold">
                            <p:stCondLst>
                              <p:cond delay="3000"/>
                            </p:stCondLst>
                            <p:childTnLst>
                              <p:par>
                                <p:cTn id="55" presetID="10" presetClass="entr" presetSubtype="0"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43" grpId="0" animBg="1"/>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78021"/>
            <a:ext cx="5213158" cy="830997"/>
          </a:xfrm>
          <a:prstGeom prst="rect">
            <a:avLst/>
          </a:prstGeom>
          <a:noFill/>
        </p:spPr>
        <p:txBody>
          <a:bodyPr wrap="none" rtlCol="0">
            <a:spAutoFit/>
          </a:bodyPr>
          <a:lstStyle/>
          <a:p>
            <a:r>
              <a:rPr lang="tr-TR" sz="4800" b="1" dirty="0"/>
              <a:t>Alkolden </a:t>
            </a:r>
            <a:r>
              <a:rPr lang="tr-TR" sz="4800" b="1" dirty="0" smtClean="0"/>
              <a:t>Korunmak</a:t>
            </a:r>
            <a:endParaRPr lang="tr-TR" sz="4800" b="1" dirty="0"/>
          </a:p>
        </p:txBody>
      </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2"/>
            <a:srcRect/>
            <a:stretch>
              <a:fillRect t="-6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17" name="Grup 16"/>
          <p:cNvGrpSpPr/>
          <p:nvPr/>
        </p:nvGrpSpPr>
        <p:grpSpPr>
          <a:xfrm>
            <a:off x="456605" y="1809110"/>
            <a:ext cx="7464948" cy="707886"/>
            <a:chOff x="554927" y="1881525"/>
            <a:chExt cx="7464948" cy="707886"/>
          </a:xfrm>
        </p:grpSpPr>
        <p:sp>
          <p:nvSpPr>
            <p:cNvPr id="18" name="Metin kutusu 17"/>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Teklif ilk teklif geldiğinde mantıklı bir sebep göstererek</a:t>
              </a:r>
            </a:p>
            <a:p>
              <a:r>
                <a:rPr lang="tr-TR" sz="2000" dirty="0">
                  <a:solidFill>
                    <a:srgbClr val="575757"/>
                  </a:solidFill>
                </a:rPr>
                <a:t>teklifi </a:t>
              </a:r>
              <a:r>
                <a:rPr lang="tr-TR" sz="2000" dirty="0">
                  <a:solidFill>
                    <a:srgbClr val="FF0000"/>
                  </a:solidFill>
                </a:rPr>
                <a:t>reddedebilirsin.</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0" name="Grup 19"/>
          <p:cNvGrpSpPr/>
          <p:nvPr/>
        </p:nvGrpSpPr>
        <p:grpSpPr>
          <a:xfrm>
            <a:off x="456605" y="2556217"/>
            <a:ext cx="7464948" cy="707886"/>
            <a:chOff x="554927" y="1881525"/>
            <a:chExt cx="7464948" cy="707886"/>
          </a:xfrm>
        </p:grpSpPr>
        <p:sp>
          <p:nvSpPr>
            <p:cNvPr id="21" name="Metin kutusu 20"/>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Kullanman için yapılacak baskılar karşısında ısrarla ve</a:t>
              </a:r>
            </a:p>
            <a:p>
              <a:r>
                <a:rPr lang="tr-TR" sz="2000" dirty="0">
                  <a:solidFill>
                    <a:srgbClr val="575757"/>
                  </a:solidFill>
                </a:rPr>
                <a:t>kesin dille Hayır! </a:t>
              </a:r>
              <a:r>
                <a:rPr lang="tr-TR" sz="2000" dirty="0">
                  <a:solidFill>
                    <a:srgbClr val="FF0000"/>
                  </a:solidFill>
                </a:rPr>
                <a:t>diyebilirsin</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grpSp>
        <p:nvGrpSpPr>
          <p:cNvPr id="23" name="Grup 22"/>
          <p:cNvGrpSpPr/>
          <p:nvPr/>
        </p:nvGrpSpPr>
        <p:grpSpPr>
          <a:xfrm>
            <a:off x="456605" y="3413029"/>
            <a:ext cx="7464948" cy="707886"/>
            <a:chOff x="554927" y="1881525"/>
            <a:chExt cx="7464948" cy="707886"/>
          </a:xfrm>
        </p:grpSpPr>
        <p:sp>
          <p:nvSpPr>
            <p:cNvPr id="24" name="Metin kutusu 23"/>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Teklifte bulunan kişiyi görmezden gelip soğuk bir</a:t>
              </a:r>
            </a:p>
            <a:p>
              <a:r>
                <a:rPr lang="tr-TR" sz="2000" dirty="0">
                  <a:solidFill>
                    <a:srgbClr val="575757"/>
                  </a:solidFill>
                </a:rPr>
                <a:t>yaklaşım </a:t>
              </a:r>
              <a:r>
                <a:rPr lang="tr-TR" sz="2000" dirty="0">
                  <a:solidFill>
                    <a:srgbClr val="FF0000"/>
                  </a:solidFill>
                </a:rPr>
                <a:t>sergileyebilirsin.</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86315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50"/>
                                        <p:tgtEl>
                                          <p:spTgt spid="17"/>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50"/>
                                        <p:tgtEl>
                                          <p:spTgt spid="2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7" name="Freeform 5"/>
          <p:cNvSpPr>
            <a:spLocks/>
          </p:cNvSpPr>
          <p:nvPr/>
        </p:nvSpPr>
        <p:spPr bwMode="auto">
          <a:xfrm>
            <a:off x="7016750" y="1801857"/>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t="-6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6" name="Grup 25"/>
          <p:cNvGrpSpPr/>
          <p:nvPr/>
        </p:nvGrpSpPr>
        <p:grpSpPr>
          <a:xfrm>
            <a:off x="456605" y="1810804"/>
            <a:ext cx="7464948" cy="707886"/>
            <a:chOff x="554927" y="1881525"/>
            <a:chExt cx="7464948" cy="707886"/>
          </a:xfrm>
        </p:grpSpPr>
        <p:sp>
          <p:nvSpPr>
            <p:cNvPr id="27" name="Metin kutusu 26"/>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Bulunduğun gruba dâhil olmaya çalıştığında yüzünü onun olduğu</a:t>
              </a:r>
            </a:p>
            <a:p>
              <a:r>
                <a:rPr lang="tr-TR" sz="2000" dirty="0">
                  <a:solidFill>
                    <a:srgbClr val="575757"/>
                  </a:solidFill>
                </a:rPr>
                <a:t>taraftan başka yöne </a:t>
              </a:r>
              <a:r>
                <a:rPr lang="tr-TR" sz="2000" dirty="0">
                  <a:solidFill>
                    <a:srgbClr val="FF0000"/>
                  </a:solidFill>
                </a:rPr>
                <a:t>çevirebilirsin.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456605" y="2567190"/>
            <a:ext cx="7464948" cy="400110"/>
            <a:chOff x="554927" y="1881525"/>
            <a:chExt cx="7464948" cy="400110"/>
          </a:xfrm>
        </p:grpSpPr>
        <p:sp>
          <p:nvSpPr>
            <p:cNvPr id="30" name="Metin kutusu 29"/>
            <p:cNvSpPr txBox="1"/>
            <p:nvPr/>
          </p:nvSpPr>
          <p:spPr>
            <a:xfrm>
              <a:off x="746177" y="1881525"/>
              <a:ext cx="7273698" cy="400110"/>
            </a:xfrm>
            <a:prstGeom prst="rect">
              <a:avLst/>
            </a:prstGeom>
            <a:noFill/>
          </p:spPr>
          <p:txBody>
            <a:bodyPr wrap="square" rtlCol="0">
              <a:spAutoFit/>
            </a:bodyPr>
            <a:lstStyle/>
            <a:p>
              <a:r>
                <a:rPr lang="nn-NO" sz="2000" dirty="0">
                  <a:solidFill>
                    <a:srgbClr val="575757"/>
                  </a:solidFill>
                </a:rPr>
                <a:t>Onun olduğu ortamlarda ona yönelm</a:t>
              </a:r>
              <a:r>
                <a:rPr lang="tr-TR" sz="2000" dirty="0" err="1">
                  <a:solidFill>
                    <a:srgbClr val="575757"/>
                  </a:solidFill>
                </a:rPr>
                <a:t>eyerek</a:t>
              </a:r>
              <a:r>
                <a:rPr lang="nn-NO" sz="2000" dirty="0">
                  <a:solidFill>
                    <a:srgbClr val="575757"/>
                  </a:solidFill>
                </a:rPr>
                <a:t> ondan</a:t>
              </a:r>
              <a:r>
                <a:rPr lang="tr-TR" sz="2000" dirty="0">
                  <a:solidFill>
                    <a:srgbClr val="575757"/>
                  </a:solidFill>
                </a:rPr>
                <a:t> </a:t>
              </a:r>
              <a:r>
                <a:rPr lang="tr-TR" sz="2000" dirty="0">
                  <a:solidFill>
                    <a:srgbClr val="FF0000"/>
                  </a:solidFill>
                </a:rPr>
                <a:t>uzaklaşabilirsin.</a:t>
              </a:r>
              <a:endParaRPr lang="nn-NO" sz="2000" dirty="0">
                <a:solidFill>
                  <a:srgbClr val="FF0000"/>
                </a:solidFill>
              </a:endParaRP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456605" y="3157204"/>
            <a:ext cx="7464948" cy="400110"/>
            <a:chOff x="554927" y="1881525"/>
            <a:chExt cx="7464948" cy="400110"/>
          </a:xfrm>
        </p:grpSpPr>
        <p:sp>
          <p:nvSpPr>
            <p:cNvPr id="33" name="Metin kutusu 32"/>
            <p:cNvSpPr txBox="1"/>
            <p:nvPr/>
          </p:nvSpPr>
          <p:spPr>
            <a:xfrm>
              <a:off x="746177" y="1881525"/>
              <a:ext cx="7273698" cy="400110"/>
            </a:xfrm>
            <a:prstGeom prst="rect">
              <a:avLst/>
            </a:prstGeom>
            <a:noFill/>
          </p:spPr>
          <p:txBody>
            <a:bodyPr wrap="square" rtlCol="0">
              <a:spAutoFit/>
            </a:bodyPr>
            <a:lstStyle/>
            <a:p>
              <a:r>
                <a:rPr lang="nn-NO" sz="2000" dirty="0">
                  <a:solidFill>
                    <a:srgbClr val="575757"/>
                  </a:solidFill>
                </a:rPr>
                <a:t>Onun olduğu ortamlardan olabildiğince</a:t>
              </a:r>
              <a:r>
                <a:rPr lang="tr-TR" sz="2000" dirty="0">
                  <a:solidFill>
                    <a:srgbClr val="575757"/>
                  </a:solidFill>
                </a:rPr>
                <a:t> </a:t>
              </a:r>
              <a:r>
                <a:rPr lang="nn-NO" sz="2000" dirty="0">
                  <a:solidFill>
                    <a:srgbClr val="575757"/>
                  </a:solidFill>
                </a:rPr>
                <a:t>uzak </a:t>
              </a:r>
              <a:r>
                <a:rPr lang="tr-TR" sz="2000" dirty="0">
                  <a:solidFill>
                    <a:srgbClr val="FF0000"/>
                  </a:solidFill>
                </a:rPr>
                <a:t>durabilirsin</a:t>
              </a:r>
              <a:r>
                <a:rPr lang="tr-TR" sz="2000" dirty="0">
                  <a:solidFill>
                    <a:srgbClr val="575757"/>
                  </a:solidFill>
                </a:rPr>
                <a:t>.</a:t>
              </a:r>
              <a:endParaRPr lang="nn-NO" sz="2000" dirty="0">
                <a:solidFill>
                  <a:srgbClr val="575757"/>
                </a:solidFill>
              </a:endParaRP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456605" y="3747218"/>
            <a:ext cx="6984325" cy="707886"/>
            <a:chOff x="554927" y="1881525"/>
            <a:chExt cx="7464948" cy="707886"/>
          </a:xfrm>
        </p:grpSpPr>
        <p:sp>
          <p:nvSpPr>
            <p:cNvPr id="23" name="Metin kutusu 22"/>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Alkol kullanan arkadaşların varsa onların sosyal ortamlarına </a:t>
              </a:r>
              <a:r>
                <a:rPr lang="tr-TR" sz="2000" dirty="0">
                  <a:solidFill>
                    <a:srgbClr val="FF0000"/>
                  </a:solidFill>
                </a:rPr>
                <a:t>dikkat edebilirsin.</a:t>
              </a:r>
              <a:endParaRPr lang="nn-NO" sz="2000" dirty="0">
                <a:solidFill>
                  <a:srgbClr val="FF0000"/>
                </a:solidFill>
              </a:endParaRP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sp>
        <p:nvSpPr>
          <p:cNvPr id="35" name="Metin kutusu 34">
            <a:extLst>
              <a:ext uri="{FF2B5EF4-FFF2-40B4-BE49-F238E27FC236}">
                <a16:creationId xmlns:a16="http://schemas.microsoft.com/office/drawing/2014/main" xmlns="" id="{CD3E8B5F-38D7-1045-B930-12FE29BB97E9}"/>
              </a:ext>
            </a:extLst>
          </p:cNvPr>
          <p:cNvSpPr txBox="1"/>
          <p:nvPr/>
        </p:nvSpPr>
        <p:spPr>
          <a:xfrm>
            <a:off x="356650" y="478021"/>
            <a:ext cx="5213158" cy="830997"/>
          </a:xfrm>
          <a:prstGeom prst="rect">
            <a:avLst/>
          </a:prstGeom>
          <a:noFill/>
        </p:spPr>
        <p:txBody>
          <a:bodyPr wrap="none" rtlCol="0">
            <a:spAutoFit/>
          </a:bodyPr>
          <a:lstStyle/>
          <a:p>
            <a:r>
              <a:rPr lang="tr-TR" sz="4800" b="1" dirty="0"/>
              <a:t>Alkolden </a:t>
            </a:r>
            <a:r>
              <a:rPr lang="tr-TR" sz="4800" b="1" dirty="0" smtClean="0"/>
              <a:t>Korunmak</a:t>
            </a:r>
            <a:endParaRPr lang="tr-TR" sz="4800" b="1" dirty="0"/>
          </a:p>
        </p:txBody>
      </p:sp>
    </p:spTree>
    <p:extLst>
      <p:ext uri="{BB962C8B-B14F-4D97-AF65-F5344CB8AC3E}">
        <p14:creationId xmlns:p14="http://schemas.microsoft.com/office/powerpoint/2010/main" val="78949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250" fill="hold"/>
                                        <p:tgtEl>
                                          <p:spTgt spid="37"/>
                                        </p:tgtEl>
                                        <p:attrNameLst>
                                          <p:attrName>ppt_x</p:attrName>
                                        </p:attrNameLst>
                                      </p:cBhvr>
                                      <p:tavLst>
                                        <p:tav tm="0">
                                          <p:val>
                                            <p:strVal val="1+#ppt_w/2"/>
                                          </p:val>
                                        </p:tav>
                                        <p:tav tm="100000">
                                          <p:val>
                                            <p:strVal val="#ppt_x"/>
                                          </p:val>
                                        </p:tav>
                                      </p:tavLst>
                                    </p:anim>
                                    <p:anim calcmode="lin" valueType="num">
                                      <p:cBhvr additive="base">
                                        <p:cTn id="13" dur="250" fill="hold"/>
                                        <p:tgtEl>
                                          <p:spTgt spid="3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50"/>
                                        <p:tgtEl>
                                          <p:spTgt spid="26"/>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250"/>
                                        <p:tgtEl>
                                          <p:spTgt spid="3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animBg="1"/>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80559"/>
            <a:ext cx="5547929" cy="830997"/>
          </a:xfrm>
          <a:prstGeom prst="rect">
            <a:avLst/>
          </a:prstGeom>
          <a:noFill/>
        </p:spPr>
        <p:txBody>
          <a:bodyPr wrap="none" rtlCol="0">
            <a:spAutoFit/>
          </a:bodyPr>
          <a:lstStyle/>
          <a:p>
            <a:r>
              <a:rPr lang="tr-TR" sz="4800" b="1" dirty="0"/>
              <a:t>Doğru m</a:t>
            </a:r>
            <a:r>
              <a:rPr lang="tr-TR" sz="4800" b="1" dirty="0" smtClean="0"/>
              <a:t>u</a:t>
            </a:r>
            <a:r>
              <a:rPr lang="tr-TR" sz="4800" b="1" dirty="0"/>
              <a:t>, Yanlış m</a:t>
            </a:r>
            <a:r>
              <a:rPr lang="tr-TR" sz="4800" b="1" dirty="0" smtClean="0"/>
              <a:t>ı</a:t>
            </a:r>
            <a:r>
              <a:rPr lang="tr-TR" sz="4800" b="1" dirty="0"/>
              <a:t>?</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Eğer ilk defa içiyorsanız alkolün</a:t>
              </a:r>
            </a:p>
            <a:p>
              <a:r>
                <a:rPr lang="tr-TR" sz="2000" dirty="0">
                  <a:solidFill>
                    <a:srgbClr val="575757"/>
                  </a:solidFill>
                </a:rPr>
                <a:t>bir zararı olmaz.</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3" name="Dikdörtgen 2"/>
          <p:cNvSpPr/>
          <p:nvPr/>
        </p:nvSpPr>
        <p:spPr>
          <a:xfrm>
            <a:off x="746177" y="2589954"/>
            <a:ext cx="1002710" cy="400110"/>
          </a:xfrm>
          <a:prstGeom prst="rect">
            <a:avLst/>
          </a:prstGeom>
        </p:spPr>
        <p:txBody>
          <a:bodyPr wrap="none">
            <a:spAutoFit/>
          </a:bodyPr>
          <a:lstStyle/>
          <a:p>
            <a:r>
              <a:rPr lang="tr-TR" sz="2000" b="1" dirty="0">
                <a:solidFill>
                  <a:srgbClr val="E61F4F"/>
                </a:solidFill>
              </a:rPr>
              <a:t>YANLIŞ!</a:t>
            </a:r>
          </a:p>
        </p:txBody>
      </p:sp>
    </p:spTree>
    <p:extLst>
      <p:ext uri="{BB962C8B-B14F-4D97-AF65-F5344CB8AC3E}">
        <p14:creationId xmlns:p14="http://schemas.microsoft.com/office/powerpoint/2010/main" val="120648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400110"/>
            <a:chOff x="554927" y="2447025"/>
            <a:chExt cx="7462918" cy="400110"/>
          </a:xfrm>
        </p:grpSpPr>
        <p:sp>
          <p:nvSpPr>
            <p:cNvPr id="40" name="Dikdörtgen 39"/>
            <p:cNvSpPr/>
            <p:nvPr/>
          </p:nvSpPr>
          <p:spPr>
            <a:xfrm>
              <a:off x="746177" y="2447025"/>
              <a:ext cx="7271668" cy="400110"/>
            </a:xfrm>
            <a:prstGeom prst="rect">
              <a:avLst/>
            </a:prstGeom>
          </p:spPr>
          <p:txBody>
            <a:bodyPr wrap="square">
              <a:spAutoFit/>
            </a:bodyPr>
            <a:lstStyle/>
            <a:p>
              <a:r>
                <a:rPr lang="tr-TR" sz="2000" dirty="0">
                  <a:solidFill>
                    <a:srgbClr val="575757"/>
                  </a:solidFill>
                </a:rPr>
                <a:t>Gençlerin çok azı alkol kullanır.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1077539" cy="400110"/>
          </a:xfrm>
          <a:prstGeom prst="rect">
            <a:avLst/>
          </a:prstGeom>
        </p:spPr>
        <p:txBody>
          <a:bodyPr wrap="none">
            <a:spAutoFit/>
          </a:bodyPr>
          <a:lstStyle/>
          <a:p>
            <a:r>
              <a:rPr lang="tr-TR" sz="2000" b="1" dirty="0">
                <a:solidFill>
                  <a:srgbClr val="11A74F"/>
                </a:solidFill>
              </a:rPr>
              <a:t>DOĞRU!</a:t>
            </a:r>
          </a:p>
        </p:txBody>
      </p:sp>
      <p:sp>
        <p:nvSpPr>
          <p:cNvPr id="17" name="Metin kutusu 16">
            <a:extLst>
              <a:ext uri="{FF2B5EF4-FFF2-40B4-BE49-F238E27FC236}">
                <a16:creationId xmlns:a16="http://schemas.microsoft.com/office/drawing/2014/main" xmlns="" id="{6E9CC304-3989-E54B-99E2-12FF416C56A2}"/>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396634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250"/>
                                        <p:tgtEl>
                                          <p:spTgt spid="5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250"/>
                                        <p:tgtEl>
                                          <p:spTgt spid="56"/>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50" fill="hold"/>
                                        <p:tgtEl>
                                          <p:spTgt spid="26"/>
                                        </p:tgtEl>
                                        <p:attrNameLst>
                                          <p:attrName>ppt_x</p:attrName>
                                        </p:attrNameLst>
                                      </p:cBhvr>
                                      <p:tavLst>
                                        <p:tav tm="0">
                                          <p:val>
                                            <p:strVal val="0-#ppt_w/2"/>
                                          </p:val>
                                        </p:tav>
                                        <p:tav tm="100000">
                                          <p:val>
                                            <p:strVal val="#ppt_x"/>
                                          </p:val>
                                        </p:tav>
                                      </p:tavLst>
                                    </p:anim>
                                    <p:anim calcmode="lin" valueType="num">
                                      <p:cBhvr additive="base">
                                        <p:cTn id="20" dur="25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80000"/>
            </a:blip>
            <a:srcRect/>
            <a:stretch>
              <a:fillRect l="-1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81179"/>
            <a:ext cx="4514377" cy="830997"/>
          </a:xfrm>
          <a:prstGeom prst="rect">
            <a:avLst/>
          </a:prstGeom>
          <a:noFill/>
        </p:spPr>
        <p:txBody>
          <a:bodyPr wrap="none" rtlCol="0">
            <a:spAutoFit/>
          </a:bodyPr>
          <a:lstStyle/>
          <a:p>
            <a:r>
              <a:rPr lang="tr-TR" sz="4800" b="1" dirty="0"/>
              <a:t>Bağımlılık </a:t>
            </a:r>
            <a:r>
              <a:rPr lang="tr-TR" sz="4800" b="1" dirty="0" smtClean="0"/>
              <a:t>Nedir</a:t>
            </a:r>
            <a:r>
              <a:rPr lang="tr-TR" sz="4800" b="1" dirty="0"/>
              <a:t>?</a:t>
            </a:r>
          </a:p>
        </p:txBody>
      </p:sp>
      <p:sp>
        <p:nvSpPr>
          <p:cNvPr id="16" name="Metin kutusu 15"/>
          <p:cNvSpPr txBox="1"/>
          <p:nvPr/>
        </p:nvSpPr>
        <p:spPr>
          <a:xfrm>
            <a:off x="428077" y="2084839"/>
            <a:ext cx="3788153" cy="400110"/>
          </a:xfrm>
          <a:prstGeom prst="rect">
            <a:avLst/>
          </a:prstGeom>
          <a:noFill/>
        </p:spPr>
        <p:txBody>
          <a:bodyPr wrap="none" rtlCol="0">
            <a:spAutoFit/>
          </a:bodyPr>
          <a:lstStyle/>
          <a:p>
            <a:r>
              <a:rPr lang="tr-TR" sz="2000" dirty="0">
                <a:solidFill>
                  <a:srgbClr val="575757"/>
                </a:solidFill>
              </a:rPr>
              <a:t>Kişinin bir şeye aşırı bağlanmasıdır.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28077" y="2639546"/>
            <a:ext cx="6096000" cy="707886"/>
          </a:xfrm>
          <a:prstGeom prst="rect">
            <a:avLst/>
          </a:prstGeom>
        </p:spPr>
        <p:txBody>
          <a:bodyPr>
            <a:spAutoFit/>
          </a:bodyPr>
          <a:lstStyle/>
          <a:p>
            <a:r>
              <a:rPr lang="tr-TR" sz="2000" dirty="0">
                <a:solidFill>
                  <a:srgbClr val="575757"/>
                </a:solidFill>
              </a:rPr>
              <a:t>Kullanmanın zararlı olduğu bilindiği ve görüldüğü</a:t>
            </a:r>
          </a:p>
          <a:p>
            <a:r>
              <a:rPr lang="tr-TR" sz="2000" dirty="0" smtClean="0">
                <a:solidFill>
                  <a:srgbClr val="575757"/>
                </a:solidFill>
              </a:rPr>
              <a:t>halde </a:t>
            </a:r>
            <a:r>
              <a:rPr lang="tr-TR" sz="2000" dirty="0">
                <a:solidFill>
                  <a:srgbClr val="575757"/>
                </a:solidFill>
              </a:rPr>
              <a:t>tütün ürünlerinin bırakılamamasıdır.</a:t>
            </a:r>
          </a:p>
        </p:txBody>
      </p:sp>
      <p:sp>
        <p:nvSpPr>
          <p:cNvPr id="6" name="Dikdörtgen 5"/>
          <p:cNvSpPr/>
          <p:nvPr/>
        </p:nvSpPr>
        <p:spPr>
          <a:xfrm>
            <a:off x="428077" y="3449721"/>
            <a:ext cx="6096000" cy="1015663"/>
          </a:xfrm>
          <a:prstGeom prst="rect">
            <a:avLst/>
          </a:prstGeom>
        </p:spPr>
        <p:txBody>
          <a:bodyPr>
            <a:spAutoFit/>
          </a:bodyPr>
          <a:lstStyle/>
          <a:p>
            <a:r>
              <a:rPr lang="tr-TR" sz="2000" dirty="0">
                <a:solidFill>
                  <a:srgbClr val="575757"/>
                </a:solidFill>
              </a:rPr>
              <a:t>Bağımlılık özetle, kişinin kullandığı bir nesne</a:t>
            </a:r>
          </a:p>
          <a:p>
            <a:r>
              <a:rPr lang="tr-TR" sz="2000" dirty="0">
                <a:solidFill>
                  <a:srgbClr val="575757"/>
                </a:solidFill>
              </a:rPr>
              <a:t>veya yaptığı bir eylem üzerinde kontrolünü</a:t>
            </a:r>
          </a:p>
          <a:p>
            <a:r>
              <a:rPr lang="tr-TR" sz="2000" dirty="0">
                <a:solidFill>
                  <a:srgbClr val="575757"/>
                </a:solidFill>
              </a:rPr>
              <a:t>kaybetmesidir.</a:t>
            </a:r>
            <a:endParaRPr lang="tr-TR" sz="2000" b="1" dirty="0">
              <a:solidFill>
                <a:srgbClr val="575757"/>
              </a:solidFill>
            </a:endParaRPr>
          </a:p>
        </p:txBody>
      </p:sp>
      <p:sp>
        <p:nvSpPr>
          <p:cNvPr id="17" name="Rectangle 13">
            <a:extLst>
              <a:ext uri="{FF2B5EF4-FFF2-40B4-BE49-F238E27FC236}">
                <a16:creationId xmlns:a16="http://schemas.microsoft.com/office/drawing/2014/main" xmlns="" id="{FFF424CA-97DF-1A40-A71B-996884ED6360}"/>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xmlns="" id="{60DEC876-D191-004D-BF2B-BBED86E14129}"/>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3</a:t>
            </a:fld>
            <a:endParaRPr lang="tr-TR" sz="2400" b="1" dirty="0">
              <a:solidFill>
                <a:srgbClr val="DADADA"/>
              </a:solidFill>
            </a:endParaRPr>
          </a:p>
        </p:txBody>
      </p:sp>
    </p:spTree>
    <p:extLst>
      <p:ext uri="{BB962C8B-B14F-4D97-AF65-F5344CB8AC3E}">
        <p14:creationId xmlns:p14="http://schemas.microsoft.com/office/powerpoint/2010/main" val="20727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50"/>
                                        <p:tgtEl>
                                          <p:spTgt spid="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childTnLst>
                          </p:cTn>
                        </p:par>
                        <p:par>
                          <p:cTn id="25" fill="hold">
                            <p:stCondLst>
                              <p:cond delay="1250"/>
                            </p:stCondLst>
                            <p:childTnLst>
                              <p:par>
                                <p:cTn id="26" presetID="2" presetClass="entr" presetSubtype="2"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250" fill="hold"/>
                                        <p:tgtEl>
                                          <p:spTgt spid="27"/>
                                        </p:tgtEl>
                                        <p:attrNameLst>
                                          <p:attrName>ppt_x</p:attrName>
                                        </p:attrNameLst>
                                      </p:cBhvr>
                                      <p:tavLst>
                                        <p:tav tm="0">
                                          <p:val>
                                            <p:strVal val="1+#ppt_w/2"/>
                                          </p:val>
                                        </p:tav>
                                        <p:tav tm="100000">
                                          <p:val>
                                            <p:strVal val="#ppt_x"/>
                                          </p:val>
                                        </p:tav>
                                      </p:tavLst>
                                    </p:anim>
                                    <p:anim calcmode="lin" valueType="num">
                                      <p:cBhvr additive="base">
                                        <p:cTn id="29" dur="250" fill="hold"/>
                                        <p:tgtEl>
                                          <p:spTgt spid="2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25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250" fill="hold"/>
                                        <p:tgtEl>
                                          <p:spTgt spid="28"/>
                                        </p:tgtEl>
                                        <p:attrNameLst>
                                          <p:attrName>ppt_x</p:attrName>
                                        </p:attrNameLst>
                                      </p:cBhvr>
                                      <p:tavLst>
                                        <p:tav tm="0">
                                          <p:val>
                                            <p:strVal val="1+#ppt_w/2"/>
                                          </p:val>
                                        </p:tav>
                                        <p:tav tm="100000">
                                          <p:val>
                                            <p:strVal val="#ppt_x"/>
                                          </p:val>
                                        </p:tav>
                                      </p:tavLst>
                                    </p:anim>
                                    <p:anim calcmode="lin" valueType="num">
                                      <p:cBhvr additive="base">
                                        <p:cTn id="33"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16" grpId="0"/>
      <p:bldP spid="28" grpId="0" animBg="1"/>
      <p:bldP spid="3"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18 yaşın altındaysanız alkol tüketebilir </a:t>
              </a:r>
            </a:p>
            <a:p>
              <a:r>
                <a:rPr lang="tr-TR" sz="2000" dirty="0">
                  <a:solidFill>
                    <a:srgbClr val="575757"/>
                  </a:solidFill>
                </a:rPr>
                <a:t>ya da satın alabilirsiniz.</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1002710" cy="400110"/>
          </a:xfrm>
          <a:prstGeom prst="rect">
            <a:avLst/>
          </a:prstGeom>
        </p:spPr>
        <p:txBody>
          <a:bodyPr wrap="none">
            <a:spAutoFit/>
          </a:bodyPr>
          <a:lstStyle/>
          <a:p>
            <a:r>
              <a:rPr lang="tr-TR" sz="2000" b="1" dirty="0">
                <a:solidFill>
                  <a:srgbClr val="E61F4F"/>
                </a:solidFill>
              </a:rPr>
              <a:t>YANLIŞ!</a:t>
            </a:r>
          </a:p>
        </p:txBody>
      </p:sp>
      <p:sp>
        <p:nvSpPr>
          <p:cNvPr id="17" name="Metin kutusu 16">
            <a:extLst>
              <a:ext uri="{FF2B5EF4-FFF2-40B4-BE49-F238E27FC236}">
                <a16:creationId xmlns:a16="http://schemas.microsoft.com/office/drawing/2014/main" xmlns="" id="{6814BF61-3558-714D-A557-C57AEC1402C2}"/>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336363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Alkol beyin fonksiyonlarını ve merkezî </a:t>
              </a:r>
            </a:p>
            <a:p>
              <a:r>
                <a:rPr lang="tr-TR" sz="2000" dirty="0">
                  <a:solidFill>
                    <a:srgbClr val="575757"/>
                  </a:solidFill>
                </a:rPr>
                <a:t>sinir sistemini yavaşlatır.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1077539" cy="400110"/>
          </a:xfrm>
          <a:prstGeom prst="rect">
            <a:avLst/>
          </a:prstGeom>
        </p:spPr>
        <p:txBody>
          <a:bodyPr wrap="none">
            <a:spAutoFit/>
          </a:bodyPr>
          <a:lstStyle/>
          <a:p>
            <a:r>
              <a:rPr lang="tr-TR" sz="2000" b="1" dirty="0">
                <a:solidFill>
                  <a:srgbClr val="11A74F"/>
                </a:solidFill>
              </a:rPr>
              <a:t>DOĞRU!</a:t>
            </a:r>
          </a:p>
        </p:txBody>
      </p:sp>
      <p:sp>
        <p:nvSpPr>
          <p:cNvPr id="17" name="Metin kutusu 16">
            <a:extLst>
              <a:ext uri="{FF2B5EF4-FFF2-40B4-BE49-F238E27FC236}">
                <a16:creationId xmlns:a16="http://schemas.microsoft.com/office/drawing/2014/main" xmlns="" id="{0A101A1A-266E-9E40-8FA9-DB20982CAE15}"/>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238408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Alkol gençlerin beden ve beyin gelişimlerini </a:t>
              </a:r>
            </a:p>
            <a:p>
              <a:r>
                <a:rPr lang="tr-TR" sz="2000" dirty="0">
                  <a:solidFill>
                    <a:srgbClr val="575757"/>
                  </a:solidFill>
                </a:rPr>
                <a:t>yetişkinlere göre daha fazla etkiler.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1077539" cy="400110"/>
          </a:xfrm>
          <a:prstGeom prst="rect">
            <a:avLst/>
          </a:prstGeom>
        </p:spPr>
        <p:txBody>
          <a:bodyPr wrap="none">
            <a:spAutoFit/>
          </a:bodyPr>
          <a:lstStyle/>
          <a:p>
            <a:r>
              <a:rPr lang="tr-TR" sz="2000" b="1" dirty="0">
                <a:solidFill>
                  <a:srgbClr val="11A74F"/>
                </a:solidFill>
              </a:rPr>
              <a:t>DOĞRU!</a:t>
            </a:r>
          </a:p>
        </p:txBody>
      </p:sp>
      <p:sp>
        <p:nvSpPr>
          <p:cNvPr id="17" name="Metin kutusu 16">
            <a:extLst>
              <a:ext uri="{FF2B5EF4-FFF2-40B4-BE49-F238E27FC236}">
                <a16:creationId xmlns:a16="http://schemas.microsoft.com/office/drawing/2014/main" xmlns="" id="{587BC022-C025-3244-882E-174961BEE3C3}"/>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151446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400110"/>
            <a:chOff x="554927" y="2447025"/>
            <a:chExt cx="7462918" cy="400110"/>
          </a:xfrm>
        </p:grpSpPr>
        <p:sp>
          <p:nvSpPr>
            <p:cNvPr id="40" name="Dikdörtgen 39"/>
            <p:cNvSpPr/>
            <p:nvPr/>
          </p:nvSpPr>
          <p:spPr>
            <a:xfrm>
              <a:off x="746177" y="2447025"/>
              <a:ext cx="7271668" cy="400110"/>
            </a:xfrm>
            <a:prstGeom prst="rect">
              <a:avLst/>
            </a:prstGeom>
          </p:spPr>
          <p:txBody>
            <a:bodyPr wrap="square">
              <a:spAutoFit/>
            </a:bodyPr>
            <a:lstStyle/>
            <a:p>
              <a:r>
                <a:rPr lang="tr-TR" sz="2000" dirty="0">
                  <a:solidFill>
                    <a:srgbClr val="575757"/>
                  </a:solidFill>
                </a:rPr>
                <a:t>Alkol okul başarısını olumsuz etkiler.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1077539" cy="400110"/>
          </a:xfrm>
          <a:prstGeom prst="rect">
            <a:avLst/>
          </a:prstGeom>
        </p:spPr>
        <p:txBody>
          <a:bodyPr wrap="none">
            <a:spAutoFit/>
          </a:bodyPr>
          <a:lstStyle/>
          <a:p>
            <a:r>
              <a:rPr lang="tr-TR" sz="2000" b="1" dirty="0">
                <a:solidFill>
                  <a:srgbClr val="11A74F"/>
                </a:solidFill>
              </a:rPr>
              <a:t>DOĞRU!</a:t>
            </a:r>
          </a:p>
        </p:txBody>
      </p:sp>
      <p:sp>
        <p:nvSpPr>
          <p:cNvPr id="18" name="Dikdörtgen 17"/>
          <p:cNvSpPr/>
          <p:nvPr/>
        </p:nvSpPr>
        <p:spPr>
          <a:xfrm>
            <a:off x="1005059" y="3919696"/>
            <a:ext cx="7271668" cy="707886"/>
          </a:xfrm>
          <a:prstGeom prst="rect">
            <a:avLst/>
          </a:prstGeom>
        </p:spPr>
        <p:txBody>
          <a:bodyPr wrap="square">
            <a:spAutoFit/>
          </a:bodyPr>
          <a:lstStyle/>
          <a:p>
            <a:r>
              <a:rPr lang="tr-TR" sz="2000" dirty="0">
                <a:solidFill>
                  <a:srgbClr val="575757"/>
                </a:solidFill>
              </a:rPr>
              <a:t>Yapılan çalışmalar alkolün okul başarısı üzerinde olumsuz bir etkisi olduğunu ortaya koymuştur.</a:t>
            </a:r>
          </a:p>
        </p:txBody>
      </p:sp>
      <p:sp>
        <p:nvSpPr>
          <p:cNvPr id="2" name="Sağ Ok 1"/>
          <p:cNvSpPr/>
          <p:nvPr/>
        </p:nvSpPr>
        <p:spPr>
          <a:xfrm>
            <a:off x="611118" y="4029022"/>
            <a:ext cx="389527" cy="255182"/>
          </a:xfrm>
          <a:prstGeom prst="rightArrow">
            <a:avLst/>
          </a:prstGeom>
          <a:solidFill>
            <a:srgbClr val="11A7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xmlns="" id="{0548903E-C268-984A-81D2-68B4F3402105}"/>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14898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animEffect transition="in" filter="fade">
                                      <p:cBhvr>
                                        <p:cTn id="41" dur="1000"/>
                                        <p:tgtEl>
                                          <p:spTgt spid="18">
                                            <p:txEl>
                                              <p:pRg st="0" end="0"/>
                                            </p:txEl>
                                          </p:spTgt>
                                        </p:tgtEl>
                                      </p:cBhvr>
                                    </p:animEffect>
                                    <p:anim calcmode="lin" valueType="num">
                                      <p:cBhvr>
                                        <p:cTn id="42"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2"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18 yaşının üstündeyseniz alkol tüketebilirsiniz </a:t>
              </a:r>
            </a:p>
            <a:p>
              <a:r>
                <a:rPr lang="tr-TR" sz="2000" dirty="0">
                  <a:solidFill>
                    <a:srgbClr val="575757"/>
                  </a:solidFill>
                </a:rPr>
                <a:t>ve bundan hiçbir zarar görmezsiniz.</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994696" cy="400110"/>
          </a:xfrm>
          <a:prstGeom prst="rect">
            <a:avLst/>
          </a:prstGeom>
        </p:spPr>
        <p:txBody>
          <a:bodyPr wrap="none">
            <a:spAutoFit/>
          </a:bodyPr>
          <a:lstStyle/>
          <a:p>
            <a:r>
              <a:rPr lang="tr-TR" sz="2000" b="1" dirty="0">
                <a:solidFill>
                  <a:srgbClr val="E61F4F"/>
                </a:solidFill>
              </a:rPr>
              <a:t>YANLIŞ</a:t>
            </a:r>
            <a:r>
              <a:rPr lang="tr-TR" b="1" dirty="0">
                <a:solidFill>
                  <a:srgbClr val="E61F4F"/>
                </a:solidFill>
              </a:rPr>
              <a:t>!</a:t>
            </a:r>
          </a:p>
        </p:txBody>
      </p:sp>
      <p:sp>
        <p:nvSpPr>
          <p:cNvPr id="17" name="Metin kutusu 16">
            <a:extLst>
              <a:ext uri="{FF2B5EF4-FFF2-40B4-BE49-F238E27FC236}">
                <a16:creationId xmlns:a16="http://schemas.microsoft.com/office/drawing/2014/main" xmlns="" id="{AEF8F811-3370-7747-B6FE-86B905D79E50}"/>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112247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Gençlerin çok büyük bir kısmı </a:t>
              </a:r>
            </a:p>
            <a:p>
              <a:r>
                <a:rPr lang="tr-TR" sz="2000" dirty="0">
                  <a:solidFill>
                    <a:srgbClr val="575757"/>
                  </a:solidFill>
                </a:rPr>
                <a:t>hiç alkol kullanmamıştır.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1077539" cy="400110"/>
          </a:xfrm>
          <a:prstGeom prst="rect">
            <a:avLst/>
          </a:prstGeom>
        </p:spPr>
        <p:txBody>
          <a:bodyPr wrap="none">
            <a:spAutoFit/>
          </a:bodyPr>
          <a:lstStyle/>
          <a:p>
            <a:r>
              <a:rPr lang="tr-TR" sz="2000" b="1" dirty="0">
                <a:solidFill>
                  <a:srgbClr val="11A74F"/>
                </a:solidFill>
              </a:rPr>
              <a:t>DOĞRU!</a:t>
            </a:r>
          </a:p>
        </p:txBody>
      </p:sp>
      <p:sp>
        <p:nvSpPr>
          <p:cNvPr id="17" name="Metin kutusu 16">
            <a:extLst>
              <a:ext uri="{FF2B5EF4-FFF2-40B4-BE49-F238E27FC236}">
                <a16:creationId xmlns:a16="http://schemas.microsoft.com/office/drawing/2014/main" xmlns="" id="{DF73A016-6768-5541-BD75-EFB9DEEC1CD3}"/>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198679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Alkol kullanmak vücudumuzdaki </a:t>
              </a:r>
            </a:p>
            <a:p>
              <a:r>
                <a:rPr lang="tr-TR" sz="2000" dirty="0">
                  <a:solidFill>
                    <a:srgbClr val="575757"/>
                  </a:solidFill>
                </a:rPr>
                <a:t>organların çoğuna zarar vermez.</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1002710" cy="400110"/>
          </a:xfrm>
          <a:prstGeom prst="rect">
            <a:avLst/>
          </a:prstGeom>
        </p:spPr>
        <p:txBody>
          <a:bodyPr wrap="none">
            <a:spAutoFit/>
          </a:bodyPr>
          <a:lstStyle/>
          <a:p>
            <a:r>
              <a:rPr lang="tr-TR" sz="2000" b="1" dirty="0">
                <a:solidFill>
                  <a:srgbClr val="E61F4F"/>
                </a:solidFill>
              </a:rPr>
              <a:t>YANLIŞ!</a:t>
            </a:r>
          </a:p>
        </p:txBody>
      </p:sp>
      <p:sp>
        <p:nvSpPr>
          <p:cNvPr id="17" name="Metin kutusu 16">
            <a:extLst>
              <a:ext uri="{FF2B5EF4-FFF2-40B4-BE49-F238E27FC236}">
                <a16:creationId xmlns:a16="http://schemas.microsoft.com/office/drawing/2014/main" xmlns="" id="{67C851F8-D158-D143-8199-078FA6034CB3}"/>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370031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Alkol doğrudan kana karışır ve </a:t>
              </a:r>
            </a:p>
            <a:p>
              <a:r>
                <a:rPr lang="tr-TR" sz="2000" dirty="0">
                  <a:solidFill>
                    <a:srgbClr val="575757"/>
                  </a:solidFill>
                </a:rPr>
                <a:t>hastalık riskini arttırır.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1077539" cy="400110"/>
          </a:xfrm>
          <a:prstGeom prst="rect">
            <a:avLst/>
          </a:prstGeom>
        </p:spPr>
        <p:txBody>
          <a:bodyPr wrap="none">
            <a:spAutoFit/>
          </a:bodyPr>
          <a:lstStyle/>
          <a:p>
            <a:r>
              <a:rPr lang="tr-TR" sz="2000" b="1" dirty="0">
                <a:solidFill>
                  <a:srgbClr val="11A74F"/>
                </a:solidFill>
              </a:rPr>
              <a:t>DOĞRU!</a:t>
            </a:r>
          </a:p>
        </p:txBody>
      </p:sp>
      <p:sp>
        <p:nvSpPr>
          <p:cNvPr id="17" name="Metin kutusu 16">
            <a:extLst>
              <a:ext uri="{FF2B5EF4-FFF2-40B4-BE49-F238E27FC236}">
                <a16:creationId xmlns:a16="http://schemas.microsoft.com/office/drawing/2014/main" xmlns="" id="{B31AFEF4-04A3-D641-90DB-B1C078B0BA23}"/>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217937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1015663"/>
            <a:chOff x="554927" y="2447025"/>
            <a:chExt cx="7462918" cy="1015663"/>
          </a:xfrm>
        </p:grpSpPr>
        <p:sp>
          <p:nvSpPr>
            <p:cNvPr id="40" name="Dikdörtgen 39"/>
            <p:cNvSpPr/>
            <p:nvPr/>
          </p:nvSpPr>
          <p:spPr>
            <a:xfrm>
              <a:off x="746177" y="2447025"/>
              <a:ext cx="7271668" cy="1015663"/>
            </a:xfrm>
            <a:prstGeom prst="rect">
              <a:avLst/>
            </a:prstGeom>
          </p:spPr>
          <p:txBody>
            <a:bodyPr wrap="square">
              <a:spAutoFit/>
            </a:bodyPr>
            <a:lstStyle/>
            <a:p>
              <a:r>
                <a:rPr lang="tr-TR" sz="2000" dirty="0">
                  <a:solidFill>
                    <a:srgbClr val="575757"/>
                  </a:solidFill>
                </a:rPr>
                <a:t>Alkol kullanan kişilerle beraber olunması; </a:t>
              </a:r>
            </a:p>
            <a:p>
              <a:r>
                <a:rPr lang="tr-TR" sz="2000" dirty="0">
                  <a:solidFill>
                    <a:srgbClr val="575757"/>
                  </a:solidFill>
                </a:rPr>
                <a:t>yaralanma, şiddete maruz kalma ve </a:t>
              </a:r>
            </a:p>
            <a:p>
              <a:r>
                <a:rPr lang="tr-TR" sz="2000" dirty="0">
                  <a:solidFill>
                    <a:srgbClr val="575757"/>
                  </a:solidFill>
                </a:rPr>
                <a:t>motorlu araç kazaları yaşama riskini arttırır.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886824"/>
            <a:ext cx="1077539" cy="400110"/>
          </a:xfrm>
          <a:prstGeom prst="rect">
            <a:avLst/>
          </a:prstGeom>
        </p:spPr>
        <p:txBody>
          <a:bodyPr wrap="none">
            <a:spAutoFit/>
          </a:bodyPr>
          <a:lstStyle/>
          <a:p>
            <a:r>
              <a:rPr lang="tr-TR" sz="2000" b="1" dirty="0">
                <a:solidFill>
                  <a:srgbClr val="11A74F"/>
                </a:solidFill>
              </a:rPr>
              <a:t>DOĞRU!</a:t>
            </a:r>
          </a:p>
        </p:txBody>
      </p:sp>
      <p:sp>
        <p:nvSpPr>
          <p:cNvPr id="17" name="Metin kutusu 16">
            <a:extLst>
              <a:ext uri="{FF2B5EF4-FFF2-40B4-BE49-F238E27FC236}">
                <a16:creationId xmlns:a16="http://schemas.microsoft.com/office/drawing/2014/main" xmlns="" id="{E8E3A24C-A4C3-C04D-B083-C831BA66A533}"/>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392875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xmlns="" id="{19082FB4-487C-3E4E-B731-B6211DE27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61"/>
            <a:ext cx="12192000" cy="6769878"/>
          </a:xfrm>
          <a:prstGeom prst="rect">
            <a:avLst/>
          </a:prstGeom>
        </p:spPr>
      </p:pic>
    </p:spTree>
    <p:extLst>
      <p:ext uri="{BB962C8B-B14F-4D97-AF65-F5344CB8AC3E}">
        <p14:creationId xmlns:p14="http://schemas.microsoft.com/office/powerpoint/2010/main" val="12063684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57000" t="2000" r="-26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96756"/>
            <a:ext cx="5660524" cy="830997"/>
          </a:xfrm>
          <a:prstGeom prst="rect">
            <a:avLst/>
          </a:prstGeom>
          <a:noFill/>
        </p:spPr>
        <p:txBody>
          <a:bodyPr wrap="none" rtlCol="0">
            <a:spAutoFit/>
          </a:bodyPr>
          <a:lstStyle/>
          <a:p>
            <a:r>
              <a:rPr lang="tr-TR" sz="4800" b="1" dirty="0">
                <a:solidFill>
                  <a:srgbClr val="231F20"/>
                </a:solidFill>
              </a:rPr>
              <a:t>Bağımlılığın Belirtileri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513361"/>
            <a:ext cx="5588497" cy="400110"/>
            <a:chOff x="554927" y="1881525"/>
            <a:chExt cx="5588497" cy="400110"/>
          </a:xfrm>
        </p:grpSpPr>
        <p:sp>
          <p:nvSpPr>
            <p:cNvPr id="26" name="Metin kutusu 25"/>
            <p:cNvSpPr txBox="1"/>
            <p:nvPr/>
          </p:nvSpPr>
          <p:spPr>
            <a:xfrm>
              <a:off x="746177" y="1881525"/>
              <a:ext cx="5397247" cy="400110"/>
            </a:xfrm>
            <a:prstGeom prst="rect">
              <a:avLst/>
            </a:prstGeom>
            <a:noFill/>
          </p:spPr>
          <p:txBody>
            <a:bodyPr wrap="none" rtlCol="0">
              <a:spAutoFit/>
            </a:bodyPr>
            <a:lstStyle/>
            <a:p>
              <a:r>
                <a:rPr lang="tr-TR" sz="2000" dirty="0">
                  <a:solidFill>
                    <a:srgbClr val="E61F4F"/>
                  </a:solidFill>
                </a:rPr>
                <a:t>İçme isteği: </a:t>
              </a:r>
              <a:r>
                <a:rPr lang="tr-TR" sz="2000" dirty="0">
                  <a:solidFill>
                    <a:srgbClr val="575757"/>
                  </a:solidFill>
                </a:rPr>
                <a:t>İçmeye karşı duyulan güçlü istek, arzu.</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897432"/>
            <a:ext cx="6403656" cy="400110"/>
            <a:chOff x="554927" y="1881525"/>
            <a:chExt cx="6403656" cy="400110"/>
          </a:xfrm>
        </p:grpSpPr>
        <p:sp>
          <p:nvSpPr>
            <p:cNvPr id="31" name="Metin kutusu 30"/>
            <p:cNvSpPr txBox="1"/>
            <p:nvPr/>
          </p:nvSpPr>
          <p:spPr>
            <a:xfrm>
              <a:off x="746177" y="1881525"/>
              <a:ext cx="6212406" cy="400110"/>
            </a:xfrm>
            <a:prstGeom prst="rect">
              <a:avLst/>
            </a:prstGeom>
            <a:noFill/>
          </p:spPr>
          <p:txBody>
            <a:bodyPr wrap="none" rtlCol="0">
              <a:spAutoFit/>
            </a:bodyPr>
            <a:lstStyle/>
            <a:p>
              <a:r>
                <a:rPr lang="tr-TR" sz="2000" dirty="0">
                  <a:solidFill>
                    <a:srgbClr val="E61F4F"/>
                  </a:solidFill>
                </a:rPr>
                <a:t>Kontrol kaybı: </a:t>
              </a:r>
              <a:r>
                <a:rPr lang="tr-TR" sz="2000" dirty="0">
                  <a:solidFill>
                    <a:srgbClr val="575757"/>
                  </a:solidFill>
                </a:rPr>
                <a:t>Kişinin alkol alırken kendini sınırlayamaması.</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274907"/>
            <a:ext cx="5782652" cy="1015663"/>
            <a:chOff x="554927" y="1881525"/>
            <a:chExt cx="5782652" cy="1015663"/>
          </a:xfrm>
        </p:grpSpPr>
        <p:sp>
          <p:nvSpPr>
            <p:cNvPr id="34" name="Metin kutusu 33"/>
            <p:cNvSpPr txBox="1"/>
            <p:nvPr/>
          </p:nvSpPr>
          <p:spPr>
            <a:xfrm>
              <a:off x="746177" y="1881525"/>
              <a:ext cx="5591402" cy="1015663"/>
            </a:xfrm>
            <a:prstGeom prst="rect">
              <a:avLst/>
            </a:prstGeom>
            <a:noFill/>
          </p:spPr>
          <p:txBody>
            <a:bodyPr wrap="none" rtlCol="0">
              <a:spAutoFit/>
            </a:bodyPr>
            <a:lstStyle/>
            <a:p>
              <a:r>
                <a:rPr lang="tr-TR" sz="2000" dirty="0">
                  <a:solidFill>
                    <a:srgbClr val="E61F4F"/>
                  </a:solidFill>
                </a:rPr>
                <a:t>Fiziksel bağımlılık:</a:t>
              </a:r>
              <a:r>
                <a:rPr lang="tr-TR" sz="2000" dirty="0">
                  <a:solidFill>
                    <a:srgbClr val="575757"/>
                  </a:solidFill>
                </a:rPr>
                <a:t> Uzun süre alkol kullanıp bırakmak</a:t>
              </a:r>
            </a:p>
            <a:p>
              <a:r>
                <a:rPr lang="tr-TR" sz="2000" dirty="0">
                  <a:solidFill>
                    <a:srgbClr val="575757"/>
                  </a:solidFill>
                </a:rPr>
                <a:t>isteyen kişilerde görülen mide bulantısı, terleme,</a:t>
              </a:r>
            </a:p>
            <a:p>
              <a:r>
                <a:rPr lang="tr-TR" sz="2000" dirty="0">
                  <a:solidFill>
                    <a:srgbClr val="575757"/>
                  </a:solidFill>
                </a:rPr>
                <a:t>titreme ve </a:t>
              </a:r>
              <a:r>
                <a:rPr lang="tr-TR" sz="2000" dirty="0" err="1">
                  <a:solidFill>
                    <a:srgbClr val="575757"/>
                  </a:solidFill>
                </a:rPr>
                <a:t>anksiyete</a:t>
              </a:r>
              <a:r>
                <a:rPr lang="tr-TR" sz="2000" dirty="0">
                  <a:solidFill>
                    <a:srgbClr val="575757"/>
                  </a:solidFill>
                </a:rPr>
                <a:t> gibi belirtiler. </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4199518"/>
            <a:ext cx="7163396" cy="707886"/>
            <a:chOff x="554927" y="1881525"/>
            <a:chExt cx="7163396" cy="707886"/>
          </a:xfrm>
        </p:grpSpPr>
        <p:sp>
          <p:nvSpPr>
            <p:cNvPr id="37" name="Metin kutusu 36"/>
            <p:cNvSpPr txBox="1"/>
            <p:nvPr/>
          </p:nvSpPr>
          <p:spPr>
            <a:xfrm>
              <a:off x="746177" y="1881525"/>
              <a:ext cx="6972146" cy="707886"/>
            </a:xfrm>
            <a:prstGeom prst="rect">
              <a:avLst/>
            </a:prstGeom>
            <a:noFill/>
          </p:spPr>
          <p:txBody>
            <a:bodyPr wrap="square" rtlCol="0">
              <a:spAutoFit/>
            </a:bodyPr>
            <a:lstStyle/>
            <a:p>
              <a:r>
                <a:rPr lang="tr-TR" sz="2000" dirty="0">
                  <a:solidFill>
                    <a:srgbClr val="E61F4F"/>
                  </a:solidFill>
                </a:rPr>
                <a:t>Tolerans: </a:t>
              </a:r>
              <a:r>
                <a:rPr lang="tr-TR" sz="2000" dirty="0">
                  <a:solidFill>
                    <a:srgbClr val="575757"/>
                  </a:solidFill>
                </a:rPr>
                <a:t>İlk kullanımdan itibaren giderek daha</a:t>
              </a:r>
            </a:p>
            <a:p>
              <a:r>
                <a:rPr lang="tr-TR" sz="2000" dirty="0">
                  <a:solidFill>
                    <a:srgbClr val="575757"/>
                  </a:solidFill>
                </a:rPr>
                <a:t>fazla alkol içme ihtiyacı duyulması.</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39" name="Rectangle 13">
            <a:extLst>
              <a:ext uri="{FF2B5EF4-FFF2-40B4-BE49-F238E27FC236}">
                <a16:creationId xmlns:a16="http://schemas.microsoft.com/office/drawing/2014/main" xmlns="" id="{101D146C-7DD3-3E47-9824-312729D5BAE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0" name="Metin kutusu 39">
            <a:extLst>
              <a:ext uri="{FF2B5EF4-FFF2-40B4-BE49-F238E27FC236}">
                <a16:creationId xmlns:a16="http://schemas.microsoft.com/office/drawing/2014/main" xmlns="" id="{1D780187-52BB-0144-A853-AACDF8ED0B14}"/>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4</a:t>
            </a:fld>
            <a:endParaRPr lang="tr-TR" sz="2400" b="1" dirty="0">
              <a:solidFill>
                <a:srgbClr val="DADADA"/>
              </a:solidFill>
            </a:endParaRPr>
          </a:p>
        </p:txBody>
      </p:sp>
    </p:spTree>
    <p:extLst>
      <p:ext uri="{BB962C8B-B14F-4D97-AF65-F5344CB8AC3E}">
        <p14:creationId xmlns:p14="http://schemas.microsoft.com/office/powerpoint/2010/main" val="224129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250"/>
                                        <p:tgtEl>
                                          <p:spTgt spid="3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ikdörtgen 30"/>
          <p:cNvSpPr/>
          <p:nvPr/>
        </p:nvSpPr>
        <p:spPr>
          <a:xfrm flipH="1">
            <a:off x="0" y="0"/>
            <a:ext cx="12191999" cy="6877357"/>
          </a:xfrm>
          <a:prstGeom prst="rect">
            <a:avLst/>
          </a:prstGeom>
          <a:blipFill dpi="0" rotWithShape="1">
            <a:blip r:embed="rId3"/>
            <a:srcRect/>
            <a:stretch>
              <a:fillRect t="-26000" r="-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36A9E1">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23"/>
          <p:cNvSpPr/>
          <p:nvPr/>
        </p:nvSpPr>
        <p:spPr>
          <a:xfrm>
            <a:off x="145"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grpSp>
        <p:nvGrpSpPr>
          <p:cNvPr id="14" name="Grup 13"/>
          <p:cNvGrpSpPr/>
          <p:nvPr/>
        </p:nvGrpSpPr>
        <p:grpSpPr>
          <a:xfrm>
            <a:off x="6066701" y="1169318"/>
            <a:ext cx="5491064" cy="1500571"/>
            <a:chOff x="6080204" y="1306970"/>
            <a:chExt cx="5491064" cy="1500571"/>
          </a:xfrm>
        </p:grpSpPr>
        <p:sp>
          <p:nvSpPr>
            <p:cNvPr id="17" name="Metin kutusu 16"/>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20" name="Metin kutusu 19"/>
            <p:cNvSpPr txBox="1"/>
            <p:nvPr/>
          </p:nvSpPr>
          <p:spPr>
            <a:xfrm>
              <a:off x="6876970" y="1976544"/>
              <a:ext cx="4694298" cy="830997"/>
            </a:xfrm>
            <a:prstGeom prst="rect">
              <a:avLst/>
            </a:prstGeom>
            <a:noFill/>
          </p:spPr>
          <p:txBody>
            <a:bodyPr wrap="none" rtlCol="0">
              <a:spAutoFit/>
            </a:bodyPr>
            <a:lstStyle/>
            <a:p>
              <a:pPr algn="r"/>
              <a:r>
                <a:rPr lang="tr-TR" sz="4800" b="1">
                  <a:solidFill>
                    <a:schemeClr val="bg1"/>
                  </a:solidFill>
                </a:rPr>
                <a:t>alkolden </a:t>
              </a:r>
              <a:r>
                <a:rPr lang="tr-TR" sz="4800" b="1" dirty="0">
                  <a:solidFill>
                    <a:schemeClr val="bg1"/>
                  </a:solidFill>
                </a:rPr>
                <a:t>uzak dur</a:t>
              </a:r>
            </a:p>
          </p:txBody>
        </p:sp>
      </p:grpSp>
      <p:pic>
        <p:nvPicPr>
          <p:cNvPr id="5" name="Resim 4">
            <a:extLst>
              <a:ext uri="{FF2B5EF4-FFF2-40B4-BE49-F238E27FC236}">
                <a16:creationId xmlns:a16="http://schemas.microsoft.com/office/drawing/2014/main" xmlns="" id="{5A5B7052-C8C3-3F4B-968A-7A8510763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6" name="Resim 5">
            <a:extLst>
              <a:ext uri="{FF2B5EF4-FFF2-40B4-BE49-F238E27FC236}">
                <a16:creationId xmlns:a16="http://schemas.microsoft.com/office/drawing/2014/main" xmlns="" id="{F113BE1F-1FF5-A84E-9B74-1434C6249743}"/>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250" fill="hold"/>
                                        <p:tgtEl>
                                          <p:spTgt spid="15"/>
                                        </p:tgtEl>
                                        <p:attrNameLst>
                                          <p:attrName>ppt_x</p:attrName>
                                        </p:attrNameLst>
                                      </p:cBhvr>
                                      <p:tavLst>
                                        <p:tav tm="0">
                                          <p:val>
                                            <p:strVal val="1+#ppt_w/2"/>
                                          </p:val>
                                        </p:tav>
                                        <p:tav tm="100000">
                                          <p:val>
                                            <p:strVal val="#ppt_x"/>
                                          </p:val>
                                        </p:tav>
                                      </p:tavLst>
                                    </p:anim>
                                    <p:anim calcmode="lin" valueType="num">
                                      <p:cBhvr additive="base">
                                        <p:cTn id="11" dur="25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50" fill="hold"/>
                                        <p:tgtEl>
                                          <p:spTgt spid="19"/>
                                        </p:tgtEl>
                                        <p:attrNameLst>
                                          <p:attrName>ppt_x</p:attrName>
                                        </p:attrNameLst>
                                      </p:cBhvr>
                                      <p:tavLst>
                                        <p:tav tm="0">
                                          <p:val>
                                            <p:strVal val="1+#ppt_w/2"/>
                                          </p:val>
                                        </p:tav>
                                        <p:tav tm="100000">
                                          <p:val>
                                            <p:strVal val="#ppt_x"/>
                                          </p:val>
                                        </p:tav>
                                      </p:tavLst>
                                    </p:anim>
                                    <p:anim calcmode="lin" valueType="num">
                                      <p:cBhvr additive="base">
                                        <p:cTn id="20" dur="25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250" fill="hold"/>
                                        <p:tgtEl>
                                          <p:spTgt spid="29"/>
                                        </p:tgtEl>
                                        <p:attrNameLst>
                                          <p:attrName>ppt_x</p:attrName>
                                        </p:attrNameLst>
                                      </p:cBhvr>
                                      <p:tavLst>
                                        <p:tav tm="0">
                                          <p:val>
                                            <p:strVal val="1+#ppt_w/2"/>
                                          </p:val>
                                        </p:tav>
                                        <p:tav tm="100000">
                                          <p:val>
                                            <p:strVal val="#ppt_x"/>
                                          </p:val>
                                        </p:tav>
                                      </p:tavLst>
                                    </p:anim>
                                    <p:anim calcmode="lin" valueType="num">
                                      <p:cBhvr additive="base">
                                        <p:cTn id="24" dur="250" fill="hold"/>
                                        <p:tgtEl>
                                          <p:spTgt spid="29"/>
                                        </p:tgtEl>
                                        <p:attrNameLst>
                                          <p:attrName>ppt_y</p:attrName>
                                        </p:attrNameLst>
                                      </p:cBhvr>
                                      <p:tavLst>
                                        <p:tav tm="0">
                                          <p:val>
                                            <p:strVal val="#ppt_y"/>
                                          </p:val>
                                        </p:tav>
                                        <p:tav tm="100000">
                                          <p:val>
                                            <p:strVal val="#ppt_y"/>
                                          </p:val>
                                        </p:tav>
                                      </p:tavLst>
                                    </p:anim>
                                  </p:childTnLst>
                                </p:cTn>
                              </p:par>
                            </p:childTnLst>
                          </p:cTn>
                        </p:par>
                        <p:par>
                          <p:cTn id="25" fill="hold">
                            <p:stCondLst>
                              <p:cond delay="75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50"/>
                                        <p:tgtEl>
                                          <p:spTgt spid="4"/>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29"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0">
            <a:blip r:embed="rId3"/>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16822" y="1089898"/>
            <a:ext cx="3126946" cy="1015663"/>
          </a:xfrm>
          <a:prstGeom prst="rect">
            <a:avLst/>
          </a:prstGeom>
          <a:noFill/>
        </p:spPr>
        <p:txBody>
          <a:bodyPr wrap="none" rtlCol="0">
            <a:spAutoFit/>
          </a:bodyPr>
          <a:lstStyle/>
          <a:p>
            <a:r>
              <a:rPr lang="tr-TR" sz="6000" b="1" dirty="0">
                <a:solidFill>
                  <a:schemeClr val="bg1"/>
                </a:solidFill>
              </a:rPr>
              <a:t>Maalesef</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2105561"/>
            <a:ext cx="3311227" cy="1323439"/>
          </a:xfrm>
          <a:prstGeom prst="rect">
            <a:avLst/>
          </a:prstGeom>
          <a:noFill/>
        </p:spPr>
        <p:txBody>
          <a:bodyPr wrap="none" rtlCol="0">
            <a:spAutoFit/>
          </a:bodyPr>
          <a:lstStyle/>
          <a:p>
            <a:r>
              <a:rPr lang="tr-TR" sz="2000" dirty="0">
                <a:solidFill>
                  <a:schemeClr val="bg1"/>
                </a:solidFill>
              </a:rPr>
              <a:t>Alkol, kişinin sadece kendisine</a:t>
            </a:r>
          </a:p>
          <a:p>
            <a:r>
              <a:rPr lang="tr-TR" sz="2000" dirty="0">
                <a:solidFill>
                  <a:schemeClr val="bg1"/>
                </a:solidFill>
              </a:rPr>
              <a:t>zarar vermekle kalmaz,</a:t>
            </a:r>
          </a:p>
          <a:p>
            <a:r>
              <a:rPr lang="tr-TR" sz="2000" dirty="0">
                <a:solidFill>
                  <a:schemeClr val="bg1"/>
                </a:solidFill>
              </a:rPr>
              <a:t>çevresine de büyük</a:t>
            </a:r>
          </a:p>
          <a:p>
            <a:r>
              <a:rPr lang="tr-TR" sz="2000" dirty="0">
                <a:solidFill>
                  <a:schemeClr val="bg1"/>
                </a:solidFill>
              </a:rPr>
              <a:t>zararlar verir.</a:t>
            </a:r>
            <a:endParaRPr lang="tr-TR" sz="2000" b="1" dirty="0">
              <a:solidFill>
                <a:schemeClr val="bg1"/>
              </a:solidFill>
            </a:endParaRPr>
          </a:p>
        </p:txBody>
      </p:sp>
      <p:pic>
        <p:nvPicPr>
          <p:cNvPr id="17" name="Resim 16">
            <a:extLst>
              <a:ext uri="{FF2B5EF4-FFF2-40B4-BE49-F238E27FC236}">
                <a16:creationId xmlns:a16="http://schemas.microsoft.com/office/drawing/2014/main" xmlns="" id="{2B9045FA-CA6C-044E-9986-F44F72D32A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8" name="Rectangle 13">
            <a:extLst>
              <a:ext uri="{FF2B5EF4-FFF2-40B4-BE49-F238E27FC236}">
                <a16:creationId xmlns:a16="http://schemas.microsoft.com/office/drawing/2014/main" xmlns="" id="{518024B3-95BA-7442-B867-E94AF4C93E4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xmlns="" id="{50BF88CD-0B4F-6F4F-BB71-D194C45F5EC0}"/>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5</a:t>
            </a:fld>
            <a:endParaRPr lang="tr-TR" sz="2400" b="1" dirty="0">
              <a:solidFill>
                <a:srgbClr val="DADADA"/>
              </a:solidFill>
            </a:endParaRPr>
          </a:p>
        </p:txBody>
      </p:sp>
    </p:spTree>
    <p:extLst>
      <p:ext uri="{BB962C8B-B14F-4D97-AF65-F5344CB8AC3E}">
        <p14:creationId xmlns:p14="http://schemas.microsoft.com/office/powerpoint/2010/main" val="313637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1250"/>
                            </p:stCondLst>
                            <p:childTnLst>
                              <p:par>
                                <p:cTn id="26" presetID="2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4000" t="2000" r="-19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80889"/>
            <a:ext cx="3307509" cy="830997"/>
          </a:xfrm>
          <a:prstGeom prst="rect">
            <a:avLst/>
          </a:prstGeom>
          <a:noFill/>
        </p:spPr>
        <p:txBody>
          <a:bodyPr wrap="none" rtlCol="0">
            <a:spAutoFit/>
          </a:bodyPr>
          <a:lstStyle/>
          <a:p>
            <a:r>
              <a:rPr lang="tr-TR" sz="4800" b="1" dirty="0"/>
              <a:t>Alkol </a:t>
            </a:r>
            <a:r>
              <a:rPr lang="tr-TR" sz="4800" b="1" dirty="0" smtClean="0"/>
              <a:t>Nedir</a:t>
            </a:r>
            <a:r>
              <a:rPr lang="tr-TR" sz="4800" b="1" dirty="0"/>
              <a:t>?</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1840812"/>
            <a:ext cx="1213838" cy="400110"/>
            <a:chOff x="554927" y="1881525"/>
            <a:chExt cx="1213838" cy="400110"/>
          </a:xfrm>
        </p:grpSpPr>
        <p:sp>
          <p:nvSpPr>
            <p:cNvPr id="26" name="Metin kutusu 25"/>
            <p:cNvSpPr txBox="1"/>
            <p:nvPr/>
          </p:nvSpPr>
          <p:spPr>
            <a:xfrm>
              <a:off x="746177" y="1881525"/>
              <a:ext cx="1022588" cy="400110"/>
            </a:xfrm>
            <a:prstGeom prst="rect">
              <a:avLst/>
            </a:prstGeom>
            <a:noFill/>
          </p:spPr>
          <p:txBody>
            <a:bodyPr wrap="none" rtlCol="0">
              <a:spAutoFit/>
            </a:bodyPr>
            <a:lstStyle/>
            <a:p>
              <a:r>
                <a:rPr lang="tr-TR" sz="2000" dirty="0">
                  <a:solidFill>
                    <a:srgbClr val="575757"/>
                  </a:solidFill>
                </a:rPr>
                <a:t>Renksiz,</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244547"/>
            <a:ext cx="1145486" cy="400110"/>
            <a:chOff x="554927" y="1881525"/>
            <a:chExt cx="1145486" cy="400110"/>
          </a:xfrm>
        </p:grpSpPr>
        <p:sp>
          <p:nvSpPr>
            <p:cNvPr id="31" name="Metin kutusu 30"/>
            <p:cNvSpPr txBox="1"/>
            <p:nvPr/>
          </p:nvSpPr>
          <p:spPr>
            <a:xfrm>
              <a:off x="746177" y="1881525"/>
              <a:ext cx="954236" cy="400110"/>
            </a:xfrm>
            <a:prstGeom prst="rect">
              <a:avLst/>
            </a:prstGeom>
            <a:noFill/>
          </p:spPr>
          <p:txBody>
            <a:bodyPr wrap="none" rtlCol="0">
              <a:spAutoFit/>
            </a:bodyPr>
            <a:lstStyle/>
            <a:p>
              <a:r>
                <a:rPr lang="tr-TR" sz="2000" dirty="0">
                  <a:solidFill>
                    <a:srgbClr val="575757"/>
                  </a:solidFill>
                </a:rPr>
                <a:t>Kokulu,</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2661036"/>
            <a:ext cx="757431" cy="400110"/>
            <a:chOff x="554927" y="1881525"/>
            <a:chExt cx="757431" cy="400110"/>
          </a:xfrm>
        </p:grpSpPr>
        <p:sp>
          <p:nvSpPr>
            <p:cNvPr id="34" name="Metin kutusu 33"/>
            <p:cNvSpPr txBox="1"/>
            <p:nvPr/>
          </p:nvSpPr>
          <p:spPr>
            <a:xfrm>
              <a:off x="746177" y="1881525"/>
              <a:ext cx="566181" cy="400110"/>
            </a:xfrm>
            <a:prstGeom prst="rect">
              <a:avLst/>
            </a:prstGeom>
            <a:noFill/>
          </p:spPr>
          <p:txBody>
            <a:bodyPr wrap="none" rtlCol="0">
              <a:spAutoFit/>
            </a:bodyPr>
            <a:lstStyle/>
            <a:p>
              <a:r>
                <a:rPr lang="tr-TR" sz="2000" dirty="0">
                  <a:solidFill>
                    <a:srgbClr val="575757"/>
                  </a:solidFill>
                </a:rPr>
                <a:t>Acı,</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114595"/>
            <a:ext cx="792697" cy="400110"/>
            <a:chOff x="554927" y="1881525"/>
            <a:chExt cx="792697" cy="400110"/>
          </a:xfrm>
        </p:grpSpPr>
        <p:sp>
          <p:nvSpPr>
            <p:cNvPr id="37" name="Metin kutusu 36"/>
            <p:cNvSpPr txBox="1"/>
            <p:nvPr/>
          </p:nvSpPr>
          <p:spPr>
            <a:xfrm>
              <a:off x="746177" y="1881525"/>
              <a:ext cx="601447" cy="400110"/>
            </a:xfrm>
            <a:prstGeom prst="rect">
              <a:avLst/>
            </a:prstGeom>
            <a:noFill/>
          </p:spPr>
          <p:txBody>
            <a:bodyPr wrap="none" rtlCol="0">
              <a:spAutoFit/>
            </a:bodyPr>
            <a:lstStyle/>
            <a:p>
              <a:r>
                <a:rPr lang="tr-TR" sz="2000" dirty="0">
                  <a:solidFill>
                    <a:srgbClr val="575757"/>
                  </a:solidFill>
                </a:rPr>
                <a:t>Sıvı,</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3547833"/>
            <a:ext cx="2417244" cy="400110"/>
            <a:chOff x="554927" y="1881525"/>
            <a:chExt cx="2417244" cy="400110"/>
          </a:xfrm>
        </p:grpSpPr>
        <p:sp>
          <p:nvSpPr>
            <p:cNvPr id="40" name="Metin kutusu 39"/>
            <p:cNvSpPr txBox="1"/>
            <p:nvPr/>
          </p:nvSpPr>
          <p:spPr>
            <a:xfrm>
              <a:off x="746177" y="1881525"/>
              <a:ext cx="2225994" cy="400110"/>
            </a:xfrm>
            <a:prstGeom prst="rect">
              <a:avLst/>
            </a:prstGeom>
            <a:noFill/>
          </p:spPr>
          <p:txBody>
            <a:bodyPr wrap="none" rtlCol="0">
              <a:spAutoFit/>
            </a:bodyPr>
            <a:lstStyle/>
            <a:p>
              <a:r>
                <a:rPr lang="tr-TR" sz="2000" dirty="0">
                  <a:solidFill>
                    <a:srgbClr val="575757"/>
                  </a:solidFill>
                </a:rPr>
                <a:t>Yanıcı bir maddedir.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42" name="Rectangle 13">
            <a:extLst>
              <a:ext uri="{FF2B5EF4-FFF2-40B4-BE49-F238E27FC236}">
                <a16:creationId xmlns:a16="http://schemas.microsoft.com/office/drawing/2014/main" xmlns="" id="{C88048CD-D739-B64B-A22D-E0527972C3E4}"/>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3" name="Metin kutusu 42">
            <a:extLst>
              <a:ext uri="{FF2B5EF4-FFF2-40B4-BE49-F238E27FC236}">
                <a16:creationId xmlns:a16="http://schemas.microsoft.com/office/drawing/2014/main" xmlns="" id="{2A5A640F-1382-044C-955F-5EBC2187B453}"/>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6</a:t>
            </a:fld>
            <a:endParaRPr lang="tr-TR" sz="2400" b="1" dirty="0">
              <a:solidFill>
                <a:srgbClr val="DADADA"/>
              </a:solidFill>
            </a:endParaRPr>
          </a:p>
        </p:txBody>
      </p:sp>
    </p:spTree>
    <p:extLst>
      <p:ext uri="{BB962C8B-B14F-4D97-AF65-F5344CB8AC3E}">
        <p14:creationId xmlns:p14="http://schemas.microsoft.com/office/powerpoint/2010/main" val="396000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250"/>
                                        <p:tgtEl>
                                          <p:spTgt spid="3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250"/>
                                        <p:tgtEl>
                                          <p:spTgt spid="36"/>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1303"/>
            <a:ext cx="4475841" cy="830997"/>
          </a:xfrm>
          <a:prstGeom prst="rect">
            <a:avLst/>
          </a:prstGeom>
          <a:noFill/>
        </p:spPr>
        <p:txBody>
          <a:bodyPr wrap="none" rtlCol="0">
            <a:spAutoFit/>
          </a:bodyPr>
          <a:lstStyle/>
          <a:p>
            <a:r>
              <a:rPr lang="tr-TR" sz="4800" b="1" dirty="0"/>
              <a:t>Felaketin </a:t>
            </a:r>
            <a:r>
              <a:rPr lang="tr-TR" sz="4800" b="1" dirty="0" smtClean="0"/>
              <a:t>Boyutu</a:t>
            </a:r>
            <a:endParaRPr lang="tr-TR" sz="4800" b="1" dirty="0"/>
          </a:p>
        </p:txBody>
      </p:sp>
      <p:grpSp>
        <p:nvGrpSpPr>
          <p:cNvPr id="32" name="Grup 31"/>
          <p:cNvGrpSpPr/>
          <p:nvPr/>
        </p:nvGrpSpPr>
        <p:grpSpPr>
          <a:xfrm>
            <a:off x="554927" y="1713675"/>
            <a:ext cx="7462918" cy="707886"/>
            <a:chOff x="554927" y="2447025"/>
            <a:chExt cx="7462918" cy="707886"/>
          </a:xfrm>
        </p:grpSpPr>
        <p:sp>
          <p:nvSpPr>
            <p:cNvPr id="33" name="Dikdörtgen 32"/>
            <p:cNvSpPr/>
            <p:nvPr/>
          </p:nvSpPr>
          <p:spPr>
            <a:xfrm>
              <a:off x="746177" y="2447025"/>
              <a:ext cx="7271668" cy="707886"/>
            </a:xfrm>
            <a:prstGeom prst="rect">
              <a:avLst/>
            </a:prstGeom>
          </p:spPr>
          <p:txBody>
            <a:bodyPr wrap="square">
              <a:spAutoFit/>
            </a:bodyPr>
            <a:lstStyle/>
            <a:p>
              <a:r>
                <a:rPr lang="tr-TR" sz="2000" dirty="0">
                  <a:solidFill>
                    <a:srgbClr val="575757"/>
                  </a:solidFill>
                </a:rPr>
                <a:t>Dünyada yaklaşık 2 milyar kişi alkollü içki tüketiyor. Bu kişilerin yaklaşık 76 milyonunun alkol bağımlısı olduğu tahmin edilmektedir.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1162588"/>
            <a:ext cx="2470075" cy="2471302"/>
          </a:xfrm>
          <a:prstGeom prst="ellipse">
            <a:avLst/>
          </a:prstGeom>
          <a:blipFill dpi="0" rotWithShape="1">
            <a:blip r:embed="rId4"/>
            <a:srcRect/>
            <a:stretch>
              <a:fillRect l="-42000" t="-7000" r="-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6" name="Grup 15"/>
          <p:cNvGrpSpPr/>
          <p:nvPr/>
        </p:nvGrpSpPr>
        <p:grpSpPr>
          <a:xfrm>
            <a:off x="554927" y="2494954"/>
            <a:ext cx="7462918" cy="707886"/>
            <a:chOff x="554927" y="2447025"/>
            <a:chExt cx="7462918" cy="707886"/>
          </a:xfrm>
        </p:grpSpPr>
        <p:sp>
          <p:nvSpPr>
            <p:cNvPr id="17" name="Dikdörtgen 16"/>
            <p:cNvSpPr/>
            <p:nvPr/>
          </p:nvSpPr>
          <p:spPr>
            <a:xfrm>
              <a:off x="746177" y="2447025"/>
              <a:ext cx="7271668" cy="707886"/>
            </a:xfrm>
            <a:prstGeom prst="rect">
              <a:avLst/>
            </a:prstGeom>
          </p:spPr>
          <p:txBody>
            <a:bodyPr wrap="square">
              <a:spAutoFit/>
            </a:bodyPr>
            <a:lstStyle/>
            <a:p>
              <a:r>
                <a:rPr lang="tr-TR" sz="2000" dirty="0">
                  <a:solidFill>
                    <a:srgbClr val="575757"/>
                  </a:solidFill>
                </a:rPr>
                <a:t>Alkol kullanımına bağlı olarak yılda 3 milyon 300 bin kişi</a:t>
              </a:r>
            </a:p>
            <a:p>
              <a:r>
                <a:rPr lang="tr-TR" sz="2000" dirty="0">
                  <a:solidFill>
                    <a:srgbClr val="575757"/>
                  </a:solidFill>
                </a:rPr>
                <a:t>hayatını kaybetmektedir.</a:t>
              </a:r>
            </a:p>
          </p:txBody>
        </p:sp>
        <p:pic>
          <p:nvPicPr>
            <p:cNvPr id="18" name="Resim 17"/>
            <p:cNvPicPr>
              <a:picLocks noChangeAspect="1"/>
            </p:cNvPicPr>
            <p:nvPr/>
          </p:nvPicPr>
          <p:blipFill>
            <a:blip r:embed="rId3"/>
            <a:stretch>
              <a:fillRect/>
            </a:stretch>
          </p:blipFill>
          <p:spPr>
            <a:xfrm>
              <a:off x="554927" y="2549458"/>
              <a:ext cx="191250" cy="180000"/>
            </a:xfrm>
            <a:prstGeom prst="rect">
              <a:avLst/>
            </a:prstGeom>
          </p:spPr>
        </p:pic>
      </p:grpSp>
      <p:grpSp>
        <p:nvGrpSpPr>
          <p:cNvPr id="19" name="Grup 18"/>
          <p:cNvGrpSpPr/>
          <p:nvPr/>
        </p:nvGrpSpPr>
        <p:grpSpPr>
          <a:xfrm>
            <a:off x="554927" y="3323991"/>
            <a:ext cx="7462918" cy="400110"/>
            <a:chOff x="554927" y="2447025"/>
            <a:chExt cx="7462918" cy="400110"/>
          </a:xfrm>
        </p:grpSpPr>
        <p:sp>
          <p:nvSpPr>
            <p:cNvPr id="20" name="Dikdörtgen 19"/>
            <p:cNvSpPr/>
            <p:nvPr/>
          </p:nvSpPr>
          <p:spPr>
            <a:xfrm>
              <a:off x="746177" y="2447025"/>
              <a:ext cx="7271668" cy="400110"/>
            </a:xfrm>
            <a:prstGeom prst="rect">
              <a:avLst/>
            </a:prstGeom>
          </p:spPr>
          <p:txBody>
            <a:bodyPr wrap="square">
              <a:spAutoFit/>
            </a:bodyPr>
            <a:lstStyle/>
            <a:p>
              <a:r>
                <a:rPr lang="tr-TR" sz="2000" dirty="0">
                  <a:solidFill>
                    <a:srgbClr val="575757"/>
                  </a:solidFill>
                </a:rPr>
                <a:t>Ülkemizde 17 milyon civarında alkol kullanan kişi bulunmaktadır.</a:t>
              </a:r>
            </a:p>
          </p:txBody>
        </p:sp>
        <p:pic>
          <p:nvPicPr>
            <p:cNvPr id="21" name="Resim 20"/>
            <p:cNvPicPr>
              <a:picLocks noChangeAspect="1"/>
            </p:cNvPicPr>
            <p:nvPr/>
          </p:nvPicPr>
          <p:blipFill>
            <a:blip r:embed="rId3"/>
            <a:stretch>
              <a:fillRect/>
            </a:stretch>
          </p:blipFill>
          <p:spPr>
            <a:xfrm>
              <a:off x="554927" y="2549458"/>
              <a:ext cx="191250" cy="180000"/>
            </a:xfrm>
            <a:prstGeom prst="rect">
              <a:avLst/>
            </a:prstGeom>
          </p:spPr>
        </p:pic>
      </p:grpSp>
      <p:grpSp>
        <p:nvGrpSpPr>
          <p:cNvPr id="22" name="Grup 21"/>
          <p:cNvGrpSpPr/>
          <p:nvPr/>
        </p:nvGrpSpPr>
        <p:grpSpPr>
          <a:xfrm>
            <a:off x="554927" y="3860381"/>
            <a:ext cx="7462918" cy="1015663"/>
            <a:chOff x="554927" y="2447025"/>
            <a:chExt cx="7462918" cy="1015663"/>
          </a:xfrm>
        </p:grpSpPr>
        <p:sp>
          <p:nvSpPr>
            <p:cNvPr id="23" name="Dikdörtgen 22"/>
            <p:cNvSpPr/>
            <p:nvPr/>
          </p:nvSpPr>
          <p:spPr>
            <a:xfrm>
              <a:off x="746177" y="2447025"/>
              <a:ext cx="7271668" cy="1015663"/>
            </a:xfrm>
            <a:prstGeom prst="rect">
              <a:avLst/>
            </a:prstGeom>
          </p:spPr>
          <p:txBody>
            <a:bodyPr wrap="square">
              <a:spAutoFit/>
            </a:bodyPr>
            <a:lstStyle/>
            <a:p>
              <a:r>
                <a:rPr lang="tr-TR" sz="2000" dirty="0">
                  <a:solidFill>
                    <a:srgbClr val="575757"/>
                  </a:solidFill>
                </a:rPr>
                <a:t>Alkolü ilk kez kullanma yaşı ülkemizde maalesef 11’e kadar inmiştir. </a:t>
              </a:r>
              <a:r>
                <a:rPr lang="tr-TR" sz="2000" dirty="0" smtClean="0">
                  <a:solidFill>
                    <a:srgbClr val="575757"/>
                  </a:solidFill>
                </a:rPr>
                <a:t>Alkol kullanımına </a:t>
              </a:r>
              <a:r>
                <a:rPr lang="tr-TR" sz="2000" dirty="0">
                  <a:solidFill>
                    <a:srgbClr val="575757"/>
                  </a:solidFill>
                </a:rPr>
                <a:t>başlama yaşı düştükçe ileriki yaşlarda bağımlı</a:t>
              </a:r>
            </a:p>
            <a:p>
              <a:r>
                <a:rPr lang="tr-TR" sz="2000" dirty="0">
                  <a:solidFill>
                    <a:srgbClr val="575757"/>
                  </a:solidFill>
                </a:rPr>
                <a:t>olma riski artmaktadır.</a:t>
              </a:r>
            </a:p>
          </p:txBody>
        </p:sp>
        <p:pic>
          <p:nvPicPr>
            <p:cNvPr id="24" name="Resim 23"/>
            <p:cNvPicPr>
              <a:picLocks noChangeAspect="1"/>
            </p:cNvPicPr>
            <p:nvPr/>
          </p:nvPicPr>
          <p:blipFill>
            <a:blip r:embed="rId3"/>
            <a:stretch>
              <a:fillRect/>
            </a:stretch>
          </p:blipFill>
          <p:spPr>
            <a:xfrm>
              <a:off x="554927" y="2549458"/>
              <a:ext cx="191250" cy="180000"/>
            </a:xfrm>
            <a:prstGeom prst="rect">
              <a:avLst/>
            </a:prstGeom>
          </p:spPr>
        </p:pic>
      </p:grpSp>
      <p:sp>
        <p:nvSpPr>
          <p:cNvPr id="25" name="Rectangle 13">
            <a:extLst>
              <a:ext uri="{FF2B5EF4-FFF2-40B4-BE49-F238E27FC236}">
                <a16:creationId xmlns:a16="http://schemas.microsoft.com/office/drawing/2014/main" xmlns="" id="{335D74FB-9B7B-1E47-91BE-EF109540E76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7" name="Metin kutusu 26">
            <a:extLst>
              <a:ext uri="{FF2B5EF4-FFF2-40B4-BE49-F238E27FC236}">
                <a16:creationId xmlns:a16="http://schemas.microsoft.com/office/drawing/2014/main" xmlns="" id="{4F81A8D4-BA99-8747-BD1B-49F84282AECF}"/>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7</a:t>
            </a:fld>
            <a:endParaRPr lang="tr-TR" sz="2400" b="1" dirty="0">
              <a:solidFill>
                <a:srgbClr val="DADADA"/>
              </a:solidFill>
            </a:endParaRPr>
          </a:p>
        </p:txBody>
      </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250"/>
                                        <p:tgtEl>
                                          <p:spTgt spid="32"/>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50"/>
                                        <p:tgtEl>
                                          <p:spTgt spid="1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50"/>
                                        <p:tgtEl>
                                          <p:spTgt spid="19"/>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Resim 37"/>
          <p:cNvPicPr>
            <a:picLocks noChangeAspect="1"/>
          </p:cNvPicPr>
          <p:nvPr/>
        </p:nvPicPr>
        <p:blipFill>
          <a:blip r:embed="rId3"/>
          <a:stretch>
            <a:fillRect/>
          </a:stretch>
        </p:blipFill>
        <p:spPr>
          <a:xfrm>
            <a:off x="3282955" y="578386"/>
            <a:ext cx="5626091" cy="5643244"/>
          </a:xfrm>
          <a:prstGeom prst="rect">
            <a:avLst/>
          </a:prstGeom>
        </p:spPr>
      </p:pic>
      <p:sp>
        <p:nvSpPr>
          <p:cNvPr id="22" name="Rectangle 13">
            <a:extLst>
              <a:ext uri="{FF2B5EF4-FFF2-40B4-BE49-F238E27FC236}">
                <a16:creationId xmlns:a16="http://schemas.microsoft.com/office/drawing/2014/main" xmlns="" id="{50955E89-1EC5-2E4F-91D7-5B86CDC34490}"/>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xmlns="" id="{502551D7-6A74-CA44-9E0F-51331E3053D3}"/>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8</a:t>
            </a:fld>
            <a:endParaRPr lang="tr-TR" sz="2400" b="1" dirty="0">
              <a:solidFill>
                <a:srgbClr val="DADADA"/>
              </a:solidFill>
            </a:endParaRPr>
          </a:p>
        </p:txBody>
      </p:sp>
      <p:grpSp>
        <p:nvGrpSpPr>
          <p:cNvPr id="21" name="Grup 20">
            <a:extLst>
              <a:ext uri="{FF2B5EF4-FFF2-40B4-BE49-F238E27FC236}">
                <a16:creationId xmlns:a16="http://schemas.microsoft.com/office/drawing/2014/main" xmlns="" id="{E12AE920-B0B2-824D-A783-10FC77E0663A}"/>
              </a:ext>
            </a:extLst>
          </p:cNvPr>
          <p:cNvGrpSpPr/>
          <p:nvPr/>
        </p:nvGrpSpPr>
        <p:grpSpPr>
          <a:xfrm>
            <a:off x="5003354" y="2487608"/>
            <a:ext cx="2229797" cy="1743000"/>
            <a:chOff x="5101691" y="2334470"/>
            <a:chExt cx="2229797" cy="1743000"/>
          </a:xfrm>
        </p:grpSpPr>
        <p:sp>
          <p:nvSpPr>
            <p:cNvPr id="24" name="Metin kutusu 23">
              <a:extLst>
                <a:ext uri="{FF2B5EF4-FFF2-40B4-BE49-F238E27FC236}">
                  <a16:creationId xmlns:a16="http://schemas.microsoft.com/office/drawing/2014/main" xmlns="" id="{DD9DA62A-A5A5-6347-9686-81D7C92CAE3D}"/>
                </a:ext>
              </a:extLst>
            </p:cNvPr>
            <p:cNvSpPr txBox="1"/>
            <p:nvPr/>
          </p:nvSpPr>
          <p:spPr>
            <a:xfrm>
              <a:off x="5101691" y="2334470"/>
              <a:ext cx="1799472" cy="1015663"/>
            </a:xfrm>
            <a:prstGeom prst="rect">
              <a:avLst/>
            </a:prstGeom>
            <a:noFill/>
          </p:spPr>
          <p:txBody>
            <a:bodyPr wrap="square" rtlCol="0">
              <a:spAutoFit/>
            </a:bodyPr>
            <a:lstStyle/>
            <a:p>
              <a:r>
                <a:rPr lang="tr-TR" sz="6000" b="1" dirty="0">
                  <a:solidFill>
                    <a:srgbClr val="E61F4F"/>
                  </a:solidFill>
                </a:rPr>
                <a:t>nasıl</a:t>
              </a:r>
            </a:p>
          </p:txBody>
        </p:sp>
        <p:sp>
          <p:nvSpPr>
            <p:cNvPr id="25" name="Metin kutusu 24">
              <a:extLst>
                <a:ext uri="{FF2B5EF4-FFF2-40B4-BE49-F238E27FC236}">
                  <a16:creationId xmlns:a16="http://schemas.microsoft.com/office/drawing/2014/main" xmlns="" id="{71806FF1-52CA-9348-A9B8-566587B514F2}"/>
                </a:ext>
              </a:extLst>
            </p:cNvPr>
            <p:cNvSpPr txBox="1"/>
            <p:nvPr/>
          </p:nvSpPr>
          <p:spPr>
            <a:xfrm>
              <a:off x="5111596" y="3013501"/>
              <a:ext cx="1694695" cy="830997"/>
            </a:xfrm>
            <a:prstGeom prst="rect">
              <a:avLst/>
            </a:prstGeom>
            <a:noFill/>
          </p:spPr>
          <p:txBody>
            <a:bodyPr wrap="none" rtlCol="0">
              <a:spAutoFit/>
            </a:bodyPr>
            <a:lstStyle/>
            <a:p>
              <a:r>
                <a:rPr lang="tr-TR" sz="4800" b="1" dirty="0">
                  <a:solidFill>
                    <a:srgbClr val="E61F4F"/>
                  </a:solidFill>
                </a:rPr>
                <a:t>ilerler</a:t>
              </a:r>
            </a:p>
          </p:txBody>
        </p:sp>
        <p:sp>
          <p:nvSpPr>
            <p:cNvPr id="26" name="Metin kutusu 25">
              <a:extLst>
                <a:ext uri="{FF2B5EF4-FFF2-40B4-BE49-F238E27FC236}">
                  <a16:creationId xmlns:a16="http://schemas.microsoft.com/office/drawing/2014/main" xmlns="" id="{0109136F-BB15-D54B-A9E0-3B3B8C6C958C}"/>
                </a:ext>
              </a:extLst>
            </p:cNvPr>
            <p:cNvSpPr txBox="1"/>
            <p:nvPr/>
          </p:nvSpPr>
          <p:spPr>
            <a:xfrm>
              <a:off x="6576153" y="2507810"/>
              <a:ext cx="755335" cy="1569660"/>
            </a:xfrm>
            <a:prstGeom prst="rect">
              <a:avLst/>
            </a:prstGeom>
            <a:noFill/>
          </p:spPr>
          <p:txBody>
            <a:bodyPr wrap="none" rtlCol="0">
              <a:spAutoFit/>
            </a:bodyPr>
            <a:lstStyle/>
            <a:p>
              <a:r>
                <a:rPr lang="tr-TR" sz="9600" b="1" dirty="0">
                  <a:solidFill>
                    <a:srgbClr val="E61F4F"/>
                  </a:solidFill>
                </a:rPr>
                <a:t>?</a:t>
              </a:r>
            </a:p>
          </p:txBody>
        </p:sp>
      </p:grpSp>
      <p:sp>
        <p:nvSpPr>
          <p:cNvPr id="27" name="Metin kutusu 26">
            <a:extLst>
              <a:ext uri="{FF2B5EF4-FFF2-40B4-BE49-F238E27FC236}">
                <a16:creationId xmlns:a16="http://schemas.microsoft.com/office/drawing/2014/main" xmlns="" id="{4D9783FC-89AC-0C46-9D6C-0A3AB19E5563}"/>
              </a:ext>
            </a:extLst>
          </p:cNvPr>
          <p:cNvSpPr txBox="1"/>
          <p:nvPr/>
        </p:nvSpPr>
        <p:spPr>
          <a:xfrm>
            <a:off x="5752401" y="982155"/>
            <a:ext cx="691278" cy="400110"/>
          </a:xfrm>
          <a:prstGeom prst="rect">
            <a:avLst/>
          </a:prstGeom>
          <a:noFill/>
        </p:spPr>
        <p:txBody>
          <a:bodyPr wrap="none" rtlCol="0">
            <a:spAutoFit/>
          </a:bodyPr>
          <a:lstStyle/>
          <a:p>
            <a:pPr algn="ctr"/>
            <a:r>
              <a:rPr lang="tr-TR" sz="2000" b="1" dirty="0"/>
              <a:t>AĞIZ</a:t>
            </a:r>
          </a:p>
        </p:txBody>
      </p:sp>
      <p:sp>
        <p:nvSpPr>
          <p:cNvPr id="28" name="Metin kutusu 27">
            <a:extLst>
              <a:ext uri="{FF2B5EF4-FFF2-40B4-BE49-F238E27FC236}">
                <a16:creationId xmlns:a16="http://schemas.microsoft.com/office/drawing/2014/main" xmlns="" id="{F2D6F602-8112-804F-A126-B2CCE1D18EF0}"/>
              </a:ext>
            </a:extLst>
          </p:cNvPr>
          <p:cNvSpPr txBox="1"/>
          <p:nvPr/>
        </p:nvSpPr>
        <p:spPr>
          <a:xfrm>
            <a:off x="7083829" y="1545539"/>
            <a:ext cx="1101585" cy="707886"/>
          </a:xfrm>
          <a:prstGeom prst="rect">
            <a:avLst/>
          </a:prstGeom>
          <a:noFill/>
        </p:spPr>
        <p:txBody>
          <a:bodyPr wrap="none" rtlCol="0">
            <a:spAutoFit/>
          </a:bodyPr>
          <a:lstStyle/>
          <a:p>
            <a:pPr algn="ctr"/>
            <a:r>
              <a:rPr lang="tr-TR" sz="2000" b="1" dirty="0"/>
              <a:t>YEMEK</a:t>
            </a:r>
          </a:p>
          <a:p>
            <a:pPr algn="ctr"/>
            <a:r>
              <a:rPr lang="tr-TR" sz="2000" b="1" dirty="0"/>
              <a:t>BORUSU</a:t>
            </a:r>
          </a:p>
        </p:txBody>
      </p:sp>
      <p:sp>
        <p:nvSpPr>
          <p:cNvPr id="29" name="Metin kutusu 28">
            <a:extLst>
              <a:ext uri="{FF2B5EF4-FFF2-40B4-BE49-F238E27FC236}">
                <a16:creationId xmlns:a16="http://schemas.microsoft.com/office/drawing/2014/main" xmlns="" id="{8E717083-FF0A-6942-98B6-1A12125154B2}"/>
              </a:ext>
            </a:extLst>
          </p:cNvPr>
          <p:cNvSpPr txBox="1"/>
          <p:nvPr/>
        </p:nvSpPr>
        <p:spPr>
          <a:xfrm>
            <a:off x="7858670" y="3155716"/>
            <a:ext cx="764953" cy="400110"/>
          </a:xfrm>
          <a:prstGeom prst="rect">
            <a:avLst/>
          </a:prstGeom>
          <a:noFill/>
        </p:spPr>
        <p:txBody>
          <a:bodyPr wrap="none" rtlCol="0">
            <a:spAutoFit/>
          </a:bodyPr>
          <a:lstStyle/>
          <a:p>
            <a:pPr algn="ctr"/>
            <a:r>
              <a:rPr lang="tr-TR" sz="2000" b="1" dirty="0"/>
              <a:t>MİDE</a:t>
            </a:r>
          </a:p>
        </p:txBody>
      </p:sp>
      <p:sp>
        <p:nvSpPr>
          <p:cNvPr id="30" name="Metin kutusu 29">
            <a:extLst>
              <a:ext uri="{FF2B5EF4-FFF2-40B4-BE49-F238E27FC236}">
                <a16:creationId xmlns:a16="http://schemas.microsoft.com/office/drawing/2014/main" xmlns="" id="{DE412E78-DE90-E445-A781-C570087A4ED4}"/>
              </a:ext>
            </a:extLst>
          </p:cNvPr>
          <p:cNvSpPr txBox="1"/>
          <p:nvPr/>
        </p:nvSpPr>
        <p:spPr>
          <a:xfrm>
            <a:off x="6975338" y="4548123"/>
            <a:ext cx="1268232" cy="707886"/>
          </a:xfrm>
          <a:prstGeom prst="rect">
            <a:avLst/>
          </a:prstGeom>
          <a:noFill/>
        </p:spPr>
        <p:txBody>
          <a:bodyPr wrap="none" rtlCol="0">
            <a:spAutoFit/>
          </a:bodyPr>
          <a:lstStyle/>
          <a:p>
            <a:pPr algn="ctr"/>
            <a:r>
              <a:rPr lang="tr-TR" sz="2000" b="1" dirty="0"/>
              <a:t>İNCE</a:t>
            </a:r>
          </a:p>
          <a:p>
            <a:pPr algn="ctr"/>
            <a:r>
              <a:rPr lang="tr-TR" sz="2000" b="1" dirty="0"/>
              <a:t>BAĞIRSAK</a:t>
            </a:r>
          </a:p>
        </p:txBody>
      </p:sp>
      <p:sp>
        <p:nvSpPr>
          <p:cNvPr id="31" name="Metin kutusu 30">
            <a:extLst>
              <a:ext uri="{FF2B5EF4-FFF2-40B4-BE49-F238E27FC236}">
                <a16:creationId xmlns:a16="http://schemas.microsoft.com/office/drawing/2014/main" xmlns="" id="{9441C793-EE00-1F4B-94A2-37C538A0B860}"/>
              </a:ext>
            </a:extLst>
          </p:cNvPr>
          <p:cNvSpPr txBox="1"/>
          <p:nvPr/>
        </p:nvSpPr>
        <p:spPr>
          <a:xfrm>
            <a:off x="5390056" y="5392980"/>
            <a:ext cx="1415965" cy="400110"/>
          </a:xfrm>
          <a:prstGeom prst="rect">
            <a:avLst/>
          </a:prstGeom>
          <a:noFill/>
        </p:spPr>
        <p:txBody>
          <a:bodyPr wrap="none" rtlCol="0">
            <a:spAutoFit/>
          </a:bodyPr>
          <a:lstStyle/>
          <a:p>
            <a:pPr algn="ctr"/>
            <a:r>
              <a:rPr lang="tr-TR" sz="2000" b="1" dirty="0"/>
              <a:t>KARACİĞER</a:t>
            </a:r>
          </a:p>
        </p:txBody>
      </p:sp>
      <p:sp>
        <p:nvSpPr>
          <p:cNvPr id="32" name="Metin kutusu 31">
            <a:extLst>
              <a:ext uri="{FF2B5EF4-FFF2-40B4-BE49-F238E27FC236}">
                <a16:creationId xmlns:a16="http://schemas.microsoft.com/office/drawing/2014/main" xmlns="" id="{61A31965-C15C-F94A-BD89-FD03E613BF3E}"/>
              </a:ext>
            </a:extLst>
          </p:cNvPr>
          <p:cNvSpPr txBox="1"/>
          <p:nvPr/>
        </p:nvSpPr>
        <p:spPr>
          <a:xfrm>
            <a:off x="4204855" y="4705017"/>
            <a:ext cx="726481" cy="400110"/>
          </a:xfrm>
          <a:prstGeom prst="rect">
            <a:avLst/>
          </a:prstGeom>
          <a:noFill/>
        </p:spPr>
        <p:txBody>
          <a:bodyPr wrap="none" rtlCol="0">
            <a:spAutoFit/>
          </a:bodyPr>
          <a:lstStyle/>
          <a:p>
            <a:pPr algn="ctr"/>
            <a:r>
              <a:rPr lang="tr-TR" sz="2000" b="1" dirty="0"/>
              <a:t>KALP</a:t>
            </a:r>
          </a:p>
        </p:txBody>
      </p:sp>
      <p:sp>
        <p:nvSpPr>
          <p:cNvPr id="33" name="Metin kutusu 32">
            <a:extLst>
              <a:ext uri="{FF2B5EF4-FFF2-40B4-BE49-F238E27FC236}">
                <a16:creationId xmlns:a16="http://schemas.microsoft.com/office/drawing/2014/main" xmlns="" id="{EA222668-3390-9144-A724-884831F8CF11}"/>
              </a:ext>
            </a:extLst>
          </p:cNvPr>
          <p:cNvSpPr txBox="1"/>
          <p:nvPr/>
        </p:nvSpPr>
        <p:spPr>
          <a:xfrm>
            <a:off x="3373329" y="3209032"/>
            <a:ext cx="1109856" cy="400110"/>
          </a:xfrm>
          <a:prstGeom prst="rect">
            <a:avLst/>
          </a:prstGeom>
          <a:noFill/>
        </p:spPr>
        <p:txBody>
          <a:bodyPr wrap="none" rtlCol="0">
            <a:spAutoFit/>
          </a:bodyPr>
          <a:lstStyle/>
          <a:p>
            <a:pPr algn="ctr"/>
            <a:r>
              <a:rPr lang="tr-TR" sz="2000" b="1" dirty="0"/>
              <a:t>AKCİĞER</a:t>
            </a:r>
          </a:p>
        </p:txBody>
      </p:sp>
      <p:sp>
        <p:nvSpPr>
          <p:cNvPr id="34" name="Metin kutusu 33">
            <a:extLst>
              <a:ext uri="{FF2B5EF4-FFF2-40B4-BE49-F238E27FC236}">
                <a16:creationId xmlns:a16="http://schemas.microsoft.com/office/drawing/2014/main" xmlns="" id="{56D52E31-E6CE-A049-AFBA-7D4576B033C0}"/>
              </a:ext>
            </a:extLst>
          </p:cNvPr>
          <p:cNvSpPr txBox="1"/>
          <p:nvPr/>
        </p:nvSpPr>
        <p:spPr>
          <a:xfrm>
            <a:off x="4164352" y="1646262"/>
            <a:ext cx="824265" cy="400110"/>
          </a:xfrm>
          <a:prstGeom prst="rect">
            <a:avLst/>
          </a:prstGeom>
          <a:noFill/>
        </p:spPr>
        <p:txBody>
          <a:bodyPr wrap="none" rtlCol="0">
            <a:spAutoFit/>
          </a:bodyPr>
          <a:lstStyle/>
          <a:p>
            <a:pPr algn="ctr"/>
            <a:r>
              <a:rPr lang="tr-TR" sz="2000" b="1" dirty="0"/>
              <a:t>BEYİN</a:t>
            </a:r>
          </a:p>
        </p:txBody>
      </p:sp>
      <p:pic>
        <p:nvPicPr>
          <p:cNvPr id="2" name="Resim 1">
            <a:extLst>
              <a:ext uri="{FF2B5EF4-FFF2-40B4-BE49-F238E27FC236}">
                <a16:creationId xmlns:a16="http://schemas.microsoft.com/office/drawing/2014/main" xmlns="" id="{8183B318-6754-3C43-B856-3EF837B22F2D}"/>
              </a:ext>
            </a:extLst>
          </p:cNvPr>
          <p:cNvPicPr>
            <a:picLocks noChangeAspect="1"/>
          </p:cNvPicPr>
          <p:nvPr/>
        </p:nvPicPr>
        <p:blipFill>
          <a:blip r:embed="rId4"/>
          <a:stretch>
            <a:fillRect/>
          </a:stretch>
        </p:blipFill>
        <p:spPr>
          <a:xfrm>
            <a:off x="2645115" y="949746"/>
            <a:ext cx="685800" cy="673100"/>
          </a:xfrm>
          <a:prstGeom prst="rect">
            <a:avLst/>
          </a:prstGeom>
        </p:spPr>
      </p:pic>
      <p:pic>
        <p:nvPicPr>
          <p:cNvPr id="3" name="Resim 2">
            <a:extLst>
              <a:ext uri="{FF2B5EF4-FFF2-40B4-BE49-F238E27FC236}">
                <a16:creationId xmlns:a16="http://schemas.microsoft.com/office/drawing/2014/main" xmlns="" id="{B8E3A91B-C1A1-8142-9E14-09E0C826BDFC}"/>
              </a:ext>
            </a:extLst>
          </p:cNvPr>
          <p:cNvPicPr>
            <a:picLocks noChangeAspect="1"/>
          </p:cNvPicPr>
          <p:nvPr/>
        </p:nvPicPr>
        <p:blipFill>
          <a:blip r:embed="rId5"/>
          <a:stretch>
            <a:fillRect/>
          </a:stretch>
        </p:blipFill>
        <p:spPr>
          <a:xfrm>
            <a:off x="1176735" y="2516327"/>
            <a:ext cx="685800" cy="673100"/>
          </a:xfrm>
          <a:prstGeom prst="rect">
            <a:avLst/>
          </a:prstGeom>
        </p:spPr>
      </p:pic>
      <p:pic>
        <p:nvPicPr>
          <p:cNvPr id="4" name="Resim 3">
            <a:extLst>
              <a:ext uri="{FF2B5EF4-FFF2-40B4-BE49-F238E27FC236}">
                <a16:creationId xmlns:a16="http://schemas.microsoft.com/office/drawing/2014/main" xmlns="" id="{F6C88953-6875-174A-8D9B-54D17A4B1439}"/>
              </a:ext>
            </a:extLst>
          </p:cNvPr>
          <p:cNvPicPr>
            <a:picLocks noChangeAspect="1"/>
          </p:cNvPicPr>
          <p:nvPr/>
        </p:nvPicPr>
        <p:blipFill>
          <a:blip r:embed="rId6"/>
          <a:stretch>
            <a:fillRect/>
          </a:stretch>
        </p:blipFill>
        <p:spPr>
          <a:xfrm>
            <a:off x="7681861" y="5767181"/>
            <a:ext cx="685800" cy="673100"/>
          </a:xfrm>
          <a:prstGeom prst="rect">
            <a:avLst/>
          </a:prstGeom>
        </p:spPr>
      </p:pic>
      <p:pic>
        <p:nvPicPr>
          <p:cNvPr id="5" name="Resim 4">
            <a:extLst>
              <a:ext uri="{FF2B5EF4-FFF2-40B4-BE49-F238E27FC236}">
                <a16:creationId xmlns:a16="http://schemas.microsoft.com/office/drawing/2014/main" xmlns="" id="{F1500E56-5510-3B43-BAFA-75D6414B78DF}"/>
              </a:ext>
            </a:extLst>
          </p:cNvPr>
          <p:cNvPicPr>
            <a:picLocks noChangeAspect="1"/>
          </p:cNvPicPr>
          <p:nvPr/>
        </p:nvPicPr>
        <p:blipFill>
          <a:blip r:embed="rId7"/>
          <a:stretch>
            <a:fillRect/>
          </a:stretch>
        </p:blipFill>
        <p:spPr>
          <a:xfrm>
            <a:off x="8861086" y="876437"/>
            <a:ext cx="685800" cy="673100"/>
          </a:xfrm>
          <a:prstGeom prst="rect">
            <a:avLst/>
          </a:prstGeom>
        </p:spPr>
      </p:pic>
      <p:pic>
        <p:nvPicPr>
          <p:cNvPr id="6" name="Resim 5">
            <a:extLst>
              <a:ext uri="{FF2B5EF4-FFF2-40B4-BE49-F238E27FC236}">
                <a16:creationId xmlns:a16="http://schemas.microsoft.com/office/drawing/2014/main" xmlns="" id="{1B34D93F-20BC-1948-9337-3965395DA023}"/>
              </a:ext>
            </a:extLst>
          </p:cNvPr>
          <p:cNvPicPr>
            <a:picLocks noChangeAspect="1"/>
          </p:cNvPicPr>
          <p:nvPr/>
        </p:nvPicPr>
        <p:blipFill>
          <a:blip r:embed="rId8"/>
          <a:stretch>
            <a:fillRect/>
          </a:stretch>
        </p:blipFill>
        <p:spPr>
          <a:xfrm>
            <a:off x="10373603" y="2685776"/>
            <a:ext cx="685800" cy="673100"/>
          </a:xfrm>
          <a:prstGeom prst="rect">
            <a:avLst/>
          </a:prstGeom>
        </p:spPr>
      </p:pic>
      <p:pic>
        <p:nvPicPr>
          <p:cNvPr id="7" name="Resim 6">
            <a:extLst>
              <a:ext uri="{FF2B5EF4-FFF2-40B4-BE49-F238E27FC236}">
                <a16:creationId xmlns:a16="http://schemas.microsoft.com/office/drawing/2014/main" xmlns="" id="{FCF486F2-ED33-5D46-915C-2BEDD2FB0F9F}"/>
              </a:ext>
            </a:extLst>
          </p:cNvPr>
          <p:cNvPicPr>
            <a:picLocks noChangeAspect="1"/>
          </p:cNvPicPr>
          <p:nvPr/>
        </p:nvPicPr>
        <p:blipFill>
          <a:blip r:embed="rId9"/>
          <a:stretch>
            <a:fillRect/>
          </a:stretch>
        </p:blipFill>
        <p:spPr>
          <a:xfrm>
            <a:off x="2278235" y="4281140"/>
            <a:ext cx="685800" cy="673100"/>
          </a:xfrm>
          <a:prstGeom prst="rect">
            <a:avLst/>
          </a:prstGeom>
        </p:spPr>
      </p:pic>
      <p:pic>
        <p:nvPicPr>
          <p:cNvPr id="8" name="Resim 7">
            <a:extLst>
              <a:ext uri="{FF2B5EF4-FFF2-40B4-BE49-F238E27FC236}">
                <a16:creationId xmlns:a16="http://schemas.microsoft.com/office/drawing/2014/main" xmlns="" id="{1F5E886C-9A85-4A48-BB81-D0DF6F1E16AD}"/>
              </a:ext>
            </a:extLst>
          </p:cNvPr>
          <p:cNvPicPr>
            <a:picLocks noChangeAspect="1"/>
          </p:cNvPicPr>
          <p:nvPr/>
        </p:nvPicPr>
        <p:blipFill>
          <a:blip r:embed="rId10"/>
          <a:stretch>
            <a:fillRect/>
          </a:stretch>
        </p:blipFill>
        <p:spPr>
          <a:xfrm>
            <a:off x="9774235" y="4498260"/>
            <a:ext cx="685800" cy="673100"/>
          </a:xfrm>
          <a:prstGeom prst="rect">
            <a:avLst/>
          </a:prstGeom>
        </p:spPr>
      </p:pic>
    </p:spTree>
    <p:extLst>
      <p:ext uri="{BB962C8B-B14F-4D97-AF65-F5344CB8AC3E}">
        <p14:creationId xmlns:p14="http://schemas.microsoft.com/office/powerpoint/2010/main" val="7699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8)">
                                      <p:cBhvr>
                                        <p:cTn id="7" dur="1500"/>
                                        <p:tgtEl>
                                          <p:spTgt spid="38"/>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250"/>
                                        <p:tgtEl>
                                          <p:spTgt spid="21"/>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50"/>
                                        <p:tgtEl>
                                          <p:spTgt spid="28"/>
                                        </p:tgtEl>
                                      </p:cBhvr>
                                    </p:animEffect>
                                  </p:childTnLst>
                                </p:cTn>
                              </p:par>
                            </p:childTnLst>
                          </p:cTn>
                        </p:par>
                        <p:par>
                          <p:cTn id="20" fill="hold">
                            <p:stCondLst>
                              <p:cond delay="225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250"/>
                                        <p:tgtEl>
                                          <p:spTgt spid="2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childTnLst>
                          </p:cTn>
                        </p:par>
                        <p:par>
                          <p:cTn id="28" fill="hold">
                            <p:stCondLst>
                              <p:cond delay="2750"/>
                            </p:stCondLst>
                            <p:childTnLst>
                              <p:par>
                                <p:cTn id="29" presetID="10"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250"/>
                                        <p:tgtEl>
                                          <p:spTgt spid="31"/>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250"/>
                                        <p:tgtEl>
                                          <p:spTgt spid="32"/>
                                        </p:tgtEl>
                                      </p:cBhvr>
                                    </p:animEffect>
                                  </p:childTnLst>
                                </p:cTn>
                              </p:par>
                            </p:childTnLst>
                          </p:cTn>
                        </p:par>
                        <p:par>
                          <p:cTn id="36" fill="hold">
                            <p:stCondLst>
                              <p:cond delay="3250"/>
                            </p:stCondLst>
                            <p:childTnLst>
                              <p:par>
                                <p:cTn id="37" presetID="10"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250"/>
                                        <p:tgtEl>
                                          <p:spTgt spid="33"/>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79687"/>
            <a:ext cx="7923284" cy="830997"/>
          </a:xfrm>
          <a:prstGeom prst="rect">
            <a:avLst/>
          </a:prstGeom>
          <a:noFill/>
        </p:spPr>
        <p:txBody>
          <a:bodyPr wrap="square" rtlCol="0">
            <a:spAutoFit/>
          </a:bodyPr>
          <a:lstStyle/>
          <a:p>
            <a:r>
              <a:rPr lang="tr-TR" sz="4800" b="1" dirty="0"/>
              <a:t>Kısa </a:t>
            </a:r>
            <a:r>
              <a:rPr lang="tr-TR" sz="4800" b="1" dirty="0" smtClean="0"/>
              <a:t>Dönemdeki </a:t>
            </a:r>
            <a:r>
              <a:rPr lang="tr-TR" sz="4800" b="1" dirty="0"/>
              <a:t>E</a:t>
            </a:r>
            <a:r>
              <a:rPr lang="tr-TR" sz="4800" b="1" dirty="0" smtClean="0"/>
              <a:t>tkileri</a:t>
            </a:r>
            <a:endParaRPr lang="tr-TR" sz="4800" b="1" dirty="0"/>
          </a:p>
        </p:txBody>
      </p:sp>
      <p:grpSp>
        <p:nvGrpSpPr>
          <p:cNvPr id="27" name="Grup 26"/>
          <p:cNvGrpSpPr/>
          <p:nvPr/>
        </p:nvGrpSpPr>
        <p:grpSpPr>
          <a:xfrm>
            <a:off x="356650" y="1474434"/>
            <a:ext cx="4832570" cy="1440000"/>
            <a:chOff x="356650" y="1474434"/>
            <a:chExt cx="4314628" cy="1440000"/>
          </a:xfrm>
        </p:grpSpPr>
        <p:sp>
          <p:nvSpPr>
            <p:cNvPr id="32" name="Oval 31"/>
            <p:cNvSpPr/>
            <p:nvPr/>
          </p:nvSpPr>
          <p:spPr>
            <a:xfrm>
              <a:off x="356650" y="1474434"/>
              <a:ext cx="1440000" cy="1440000"/>
            </a:xfrm>
            <a:prstGeom prst="ellipse">
              <a:avLst/>
            </a:prstGeom>
            <a:blipFill>
              <a:blip r:embed="rId3"/>
              <a:stretch>
                <a:fillRect/>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33"/>
            <p:cNvSpPr/>
            <p:nvPr/>
          </p:nvSpPr>
          <p:spPr>
            <a:xfrm>
              <a:off x="1796650" y="1732769"/>
              <a:ext cx="2874628" cy="1015663"/>
            </a:xfrm>
            <a:prstGeom prst="rect">
              <a:avLst/>
            </a:prstGeom>
          </p:spPr>
          <p:txBody>
            <a:bodyPr wrap="square">
              <a:spAutoFit/>
            </a:bodyPr>
            <a:lstStyle/>
            <a:p>
              <a:r>
                <a:rPr lang="tr-TR" sz="2000" dirty="0">
                  <a:solidFill>
                    <a:srgbClr val="E61F4F"/>
                  </a:solidFill>
                </a:rPr>
                <a:t>Beyinde: </a:t>
              </a:r>
              <a:r>
                <a:rPr lang="tr-TR" sz="2000" dirty="0">
                  <a:solidFill>
                    <a:srgbClr val="575757"/>
                  </a:solidFill>
                </a:rPr>
                <a:t>Mantıklı düşünme,</a:t>
              </a:r>
            </a:p>
            <a:p>
              <a:r>
                <a:rPr lang="tr-TR" sz="2000" dirty="0">
                  <a:solidFill>
                    <a:srgbClr val="575757"/>
                  </a:solidFill>
                </a:rPr>
                <a:t>karar verme ve hareket etme</a:t>
              </a:r>
            </a:p>
            <a:p>
              <a:r>
                <a:rPr lang="tr-TR" sz="2000" dirty="0">
                  <a:solidFill>
                    <a:srgbClr val="575757"/>
                  </a:solidFill>
                </a:rPr>
                <a:t>yeteneklerinde bozulma.</a:t>
              </a:r>
            </a:p>
          </p:txBody>
        </p:sp>
      </p:grpSp>
      <p:grpSp>
        <p:nvGrpSpPr>
          <p:cNvPr id="35" name="Grup 34"/>
          <p:cNvGrpSpPr/>
          <p:nvPr/>
        </p:nvGrpSpPr>
        <p:grpSpPr>
          <a:xfrm>
            <a:off x="356650" y="3169772"/>
            <a:ext cx="5529800" cy="1573678"/>
            <a:chOff x="356650" y="3169772"/>
            <a:chExt cx="4732368" cy="1440000"/>
          </a:xfrm>
        </p:grpSpPr>
        <p:sp>
          <p:nvSpPr>
            <p:cNvPr id="36" name="Oval 35"/>
            <p:cNvSpPr/>
            <p:nvPr/>
          </p:nvSpPr>
          <p:spPr>
            <a:xfrm>
              <a:off x="356650" y="3169772"/>
              <a:ext cx="1440000" cy="1440000"/>
            </a:xfrm>
            <a:prstGeom prst="ellipse">
              <a:avLst/>
            </a:prstGeom>
            <a:blipFill dpi="0" rotWithShape="1">
              <a:blip r:embed="rId4"/>
              <a:srcRect/>
              <a:stretch>
                <a:fillRect b="-57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Dikdörtgen 42"/>
            <p:cNvSpPr/>
            <p:nvPr/>
          </p:nvSpPr>
          <p:spPr>
            <a:xfrm>
              <a:off x="1796650" y="3433506"/>
              <a:ext cx="3292368" cy="1015663"/>
            </a:xfrm>
            <a:prstGeom prst="rect">
              <a:avLst/>
            </a:prstGeom>
          </p:spPr>
          <p:txBody>
            <a:bodyPr wrap="square">
              <a:spAutoFit/>
            </a:bodyPr>
            <a:lstStyle/>
            <a:p>
              <a:r>
                <a:rPr lang="sv-SE" sz="2000" dirty="0" smtClean="0">
                  <a:solidFill>
                    <a:srgbClr val="E61F4F"/>
                  </a:solidFill>
                </a:rPr>
                <a:t>Burunda: </a:t>
              </a:r>
              <a:r>
                <a:rPr lang="sv-SE" sz="2000" dirty="0">
                  <a:solidFill>
                    <a:srgbClr val="575757"/>
                  </a:solidFill>
                </a:rPr>
                <a:t>Koku alma</a:t>
              </a:r>
            </a:p>
            <a:p>
              <a:r>
                <a:rPr lang="sv-SE" sz="2000" dirty="0">
                  <a:solidFill>
                    <a:srgbClr val="575757"/>
                  </a:solidFill>
                </a:rPr>
                <a:t>duyusunda azalma, burun kanamaları.</a:t>
              </a:r>
              <a:endParaRPr lang="tr-TR" sz="2000" dirty="0">
                <a:solidFill>
                  <a:srgbClr val="575757"/>
                </a:solidFill>
              </a:endParaRPr>
            </a:p>
          </p:txBody>
        </p:sp>
      </p:grpSp>
      <p:grpSp>
        <p:nvGrpSpPr>
          <p:cNvPr id="44" name="Grup 43"/>
          <p:cNvGrpSpPr/>
          <p:nvPr/>
        </p:nvGrpSpPr>
        <p:grpSpPr>
          <a:xfrm>
            <a:off x="6111278" y="1474434"/>
            <a:ext cx="5273002" cy="1443274"/>
            <a:chOff x="6111278" y="1474434"/>
            <a:chExt cx="4685353" cy="1443274"/>
          </a:xfrm>
        </p:grpSpPr>
        <p:sp>
          <p:nvSpPr>
            <p:cNvPr id="45" name="Oval 44"/>
            <p:cNvSpPr/>
            <p:nvPr/>
          </p:nvSpPr>
          <p:spPr>
            <a:xfrm>
              <a:off x="6111278" y="1474434"/>
              <a:ext cx="1440000" cy="1440000"/>
            </a:xfrm>
            <a:prstGeom prst="ellipse">
              <a:avLst/>
            </a:prstGeom>
            <a:blipFill dpi="0" rotWithShape="1">
              <a:blip r:embed="rId5"/>
              <a:srcRect/>
              <a:stretch>
                <a:fillRect l="-128000" t="-9000" r="-77000" b="-90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Dikdörtgen 45"/>
            <p:cNvSpPr/>
            <p:nvPr/>
          </p:nvSpPr>
          <p:spPr>
            <a:xfrm>
              <a:off x="7551277" y="1594269"/>
              <a:ext cx="3245354" cy="1323439"/>
            </a:xfrm>
            <a:prstGeom prst="rect">
              <a:avLst/>
            </a:prstGeom>
          </p:spPr>
          <p:txBody>
            <a:bodyPr wrap="square">
              <a:spAutoFit/>
            </a:bodyPr>
            <a:lstStyle/>
            <a:p>
              <a:r>
                <a:rPr lang="sv-SE" sz="2000" dirty="0">
                  <a:solidFill>
                    <a:srgbClr val="E61F4F"/>
                  </a:solidFill>
                </a:rPr>
                <a:t>Yüzde: </a:t>
              </a:r>
              <a:r>
                <a:rPr lang="sv-SE" sz="2000" dirty="0">
                  <a:solidFill>
                    <a:srgbClr val="575757"/>
                  </a:solidFill>
                </a:rPr>
                <a:t>Damarlarda genişleme.</a:t>
              </a:r>
            </a:p>
            <a:p>
              <a:r>
                <a:rPr lang="sv-SE" sz="2000" dirty="0">
                  <a:solidFill>
                    <a:srgbClr val="575757"/>
                  </a:solidFill>
                </a:rPr>
                <a:t>Yüze daha fazla kan gelmesi,</a:t>
              </a:r>
            </a:p>
            <a:p>
              <a:r>
                <a:rPr lang="sv-SE" sz="2000" dirty="0">
                  <a:solidFill>
                    <a:srgbClr val="575757"/>
                  </a:solidFill>
                </a:rPr>
                <a:t>dolayısıyla yüzde kızarıklık</a:t>
              </a:r>
            </a:p>
            <a:p>
              <a:r>
                <a:rPr lang="sv-SE" sz="2000" dirty="0">
                  <a:solidFill>
                    <a:srgbClr val="575757"/>
                  </a:solidFill>
                </a:rPr>
                <a:t>ve şişkinlikler.</a:t>
              </a:r>
              <a:endParaRPr lang="tr-TR" sz="2000" dirty="0">
                <a:solidFill>
                  <a:srgbClr val="575757"/>
                </a:solidFill>
              </a:endParaRPr>
            </a:p>
          </p:txBody>
        </p:sp>
      </p:grpSp>
      <p:grpSp>
        <p:nvGrpSpPr>
          <p:cNvPr id="47" name="Grup 46"/>
          <p:cNvGrpSpPr/>
          <p:nvPr/>
        </p:nvGrpSpPr>
        <p:grpSpPr>
          <a:xfrm>
            <a:off x="6111279" y="3169771"/>
            <a:ext cx="5455883" cy="1440000"/>
            <a:chOff x="6111278" y="3169771"/>
            <a:chExt cx="4765218" cy="1440000"/>
          </a:xfrm>
        </p:grpSpPr>
        <p:sp>
          <p:nvSpPr>
            <p:cNvPr id="48" name="Oval 47"/>
            <p:cNvSpPr/>
            <p:nvPr/>
          </p:nvSpPr>
          <p:spPr>
            <a:xfrm>
              <a:off x="6111278" y="3169771"/>
              <a:ext cx="1440000" cy="1440000"/>
            </a:xfrm>
            <a:prstGeom prst="ellipse">
              <a:avLst/>
            </a:prstGeom>
            <a:blipFill dpi="0" rotWithShape="1">
              <a:blip r:embed="rId6"/>
              <a:srcRect/>
              <a:stretch>
                <a:fillRect l="-38000" t="-31000" r="-112000" b="-40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Dikdörtgen 48"/>
            <p:cNvSpPr/>
            <p:nvPr/>
          </p:nvSpPr>
          <p:spPr>
            <a:xfrm>
              <a:off x="7671930" y="3563685"/>
              <a:ext cx="3204566" cy="707886"/>
            </a:xfrm>
            <a:prstGeom prst="rect">
              <a:avLst/>
            </a:prstGeom>
          </p:spPr>
          <p:txBody>
            <a:bodyPr wrap="square">
              <a:spAutoFit/>
            </a:bodyPr>
            <a:lstStyle/>
            <a:p>
              <a:r>
                <a:rPr lang="sv-SE" sz="2000" dirty="0" smtClean="0">
                  <a:solidFill>
                    <a:srgbClr val="E61F4F"/>
                  </a:solidFill>
                </a:rPr>
                <a:t>Dişlerde</a:t>
              </a:r>
              <a:r>
                <a:rPr lang="sv-SE" sz="2000" dirty="0">
                  <a:solidFill>
                    <a:srgbClr val="E61F4F"/>
                  </a:solidFill>
                </a:rPr>
                <a:t>: </a:t>
              </a:r>
              <a:r>
                <a:rPr lang="sv-SE" sz="2000" dirty="0">
                  <a:solidFill>
                    <a:srgbClr val="575757"/>
                  </a:solidFill>
                </a:rPr>
                <a:t>Çeşitli</a:t>
              </a:r>
              <a:r>
                <a:rPr lang="tr-TR" sz="2000" dirty="0">
                  <a:solidFill>
                    <a:srgbClr val="575757"/>
                  </a:solidFill>
                </a:rPr>
                <a:t> </a:t>
              </a:r>
              <a:r>
                <a:rPr lang="sv-SE" sz="2000" dirty="0">
                  <a:solidFill>
                    <a:srgbClr val="575757"/>
                  </a:solidFill>
                </a:rPr>
                <a:t>diş eti </a:t>
              </a:r>
              <a:r>
                <a:rPr lang="tr-TR" sz="2000" dirty="0">
                  <a:solidFill>
                    <a:srgbClr val="575757"/>
                  </a:solidFill>
                </a:rPr>
                <a:t>                </a:t>
              </a:r>
              <a:r>
                <a:rPr lang="sv-SE" sz="2000" dirty="0">
                  <a:solidFill>
                    <a:srgbClr val="575757"/>
                  </a:solidFill>
                </a:rPr>
                <a:t>hastalıkları.</a:t>
              </a:r>
              <a:r>
                <a:rPr lang="tr-TR" sz="2000" dirty="0">
                  <a:solidFill>
                    <a:srgbClr val="575757"/>
                  </a:solidFill>
                </a:rPr>
                <a:t> </a:t>
              </a:r>
            </a:p>
          </p:txBody>
        </p:sp>
      </p:gr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250"/>
                                        <p:tgtEl>
                                          <p:spTgt spid="27"/>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250"/>
                                        <p:tgtEl>
                                          <p:spTgt spid="4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250"/>
                                        <p:tgtEl>
                                          <p:spTgt spid="35"/>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4184</TotalTime>
  <Words>1678</Words>
  <Application>Microsoft Office PowerPoint</Application>
  <PresentationFormat>Özel</PresentationFormat>
  <Paragraphs>321</Paragraphs>
  <Slides>40</Slides>
  <Notes>39</Notes>
  <HiddenSlides>0</HiddenSlides>
  <MMClips>0</MMClips>
  <ScaleCrop>false</ScaleCrop>
  <HeadingPairs>
    <vt:vector size="4" baseType="variant">
      <vt:variant>
        <vt:lpstr>Tema</vt:lpstr>
      </vt:variant>
      <vt:variant>
        <vt:i4>1</vt:i4>
      </vt:variant>
      <vt:variant>
        <vt:lpstr>Slayt Başlıkları</vt:lpstr>
      </vt:variant>
      <vt:variant>
        <vt:i4>40</vt:i4>
      </vt:variant>
    </vt:vector>
  </HeadingPairs>
  <TitlesOfParts>
    <vt:vector size="41" baseType="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Windows_7</cp:lastModifiedBy>
  <cp:revision>414</cp:revision>
  <dcterms:created xsi:type="dcterms:W3CDTF">2016-11-17T08:54:28Z</dcterms:created>
  <dcterms:modified xsi:type="dcterms:W3CDTF">2021-10-13T07:32:29Z</dcterms:modified>
</cp:coreProperties>
</file>