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91" r:id="rId3"/>
    <p:sldId id="298" r:id="rId4"/>
    <p:sldId id="262" r:id="rId5"/>
    <p:sldId id="260" r:id="rId6"/>
    <p:sldId id="333" r:id="rId7"/>
    <p:sldId id="296" r:id="rId8"/>
    <p:sldId id="261" r:id="rId9"/>
    <p:sldId id="334" r:id="rId10"/>
    <p:sldId id="335" r:id="rId11"/>
    <p:sldId id="258" r:id="rId12"/>
    <p:sldId id="286" r:id="rId13"/>
    <p:sldId id="282" r:id="rId14"/>
    <p:sldId id="264" r:id="rId15"/>
    <p:sldId id="265" r:id="rId16"/>
    <p:sldId id="266" r:id="rId17"/>
    <p:sldId id="267" r:id="rId18"/>
    <p:sldId id="268" r:id="rId19"/>
    <p:sldId id="273" r:id="rId20"/>
    <p:sldId id="269" r:id="rId21"/>
    <p:sldId id="270" r:id="rId22"/>
    <p:sldId id="271" r:id="rId23"/>
    <p:sldId id="336" r:id="rId24"/>
    <p:sldId id="337" r:id="rId25"/>
    <p:sldId id="33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12"/>
    <a:srgbClr val="460F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4" autoAdjust="0"/>
    <p:restoredTop sz="90929"/>
  </p:normalViewPr>
  <p:slideViewPr>
    <p:cSldViewPr>
      <p:cViewPr varScale="1">
        <p:scale>
          <a:sx n="72" d="100"/>
          <a:sy n="72" d="100"/>
        </p:scale>
        <p:origin x="11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3331A6E9-99AF-4BF6-AC75-FB8F7BB5BAB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46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7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219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542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06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099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871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941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F243A51A-3B28-4002-AFD3-11D80A42FE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38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24F79-E147-4A4B-BABE-ACF1AE0A7BE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8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4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061FD-A3B7-4F2B-8CE6-01492339106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90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DF51E-C311-4D6D-B856-DACB8170019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84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48E0B-DEB1-4A1F-9771-EEAEA36C673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41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AD34B-F572-4D6D-A4A2-4D32E12F3C2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9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332A9-B1DF-4E0D-9BBE-CFB20D752A8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60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790F1-241D-41FD-9100-4EBAF48260B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60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BF6213-296C-49E1-9306-3DFBE4D789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290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.tr/imgres?imgurl=http://www.vcsa.uic.edu/NR/rdonlyres/8637E92A-F5CA-4DB1-AD4B-C3FAEA175185/318/hand.jpg&amp;imgrefurl=http://www.vcsa.uic.edu/MainSite/departments/Student_Centers/sub_campus_recreation/Services/Massage%2BTherapy.htm&amp;h=1812&amp;w=1800&amp;sz=482&amp;hl=tr&amp;start=6&amp;tbnid=GtFIVlfwU4RV8M:&amp;tbnh=150&amp;tbnw=149&amp;prev=/images%3Fq%3Dhand%2B%26svnum%3D10%26hl%3Dtr%26lr%3D%26rls%3DGGLJ,GGLJ:2006-10,GGLJ: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.tr/imgres?imgurl=http://mobillo.com/theone/images/1720069223354803.jpg&amp;imgrefurl=http://hokusfokus.wordpress.com/2006/09/02/internette-bedavasi-varken/&amp;h=396&amp;w=500&amp;sz=27&amp;hl=tr&amp;start=5&amp;tbnid=XzONrx0zyL8GEM:&amp;tbnh=103&amp;tbnw=130&amp;prev=/images%3Fq%3Dm%25C3%25BCzik%26gbv%3D2%26svnum%3D10%26hl%3Dt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com.tr/imgres?imgurl=http://www.allanboress.com/products/Listening.gif&amp;imgrefurl=http://www.turkpsikoloji.com/content.asp%3Fcontentid%3D1031&amp;h=501&amp;w=405&amp;sz=45&amp;hl=tr&amp;start=1&amp;tbnid=Eeg7WiZl7GLhtM:&amp;tbnh=130&amp;tbnw=105&amp;prev=/images%3Fq%3Ddinlemek%26gbv%3D2%26svnum%3D10%26hl%3Dt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.tr/imgres?imgurl=http://www.vcsa.uic.edu/NR/rdonlyres/8637E92A-F5CA-4DB1-AD4B-C3FAEA175185/318/hand.jpg&amp;imgrefurl=http://www.vcsa.uic.edu/MainSite/departments/Student_Centers/sub_campus_recreation/Services/Massage%2BTherapy.htm&amp;h=1812&amp;w=1800&amp;sz=482&amp;hl=tr&amp;start=6&amp;tbnid=GtFIVlfwU4RV8M:&amp;tbnh=150&amp;tbnw=149&amp;prev=/images%3Fq%3Dhand%2B%26svnum%3D10%26hl%3Dtr%26lr%3D%26rls%3DGGLJ,GGLJ:2006-10,GGLJ:e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2.bp.blogspot.com/-KrKP4mg6zW0/TzIBE8J9u_I/AAAAAAAAAYA/WMPgB0rHDgU/s1600/sosyal+medya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-1620688" y="2204864"/>
            <a:ext cx="8299450" cy="1717849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tr-TR" sz="5400" b="1" dirty="0"/>
            </a:br>
            <a:r>
              <a:rPr lang="tr-TR" sz="5400" b="1" dirty="0"/>
              <a:t>ÖĞRENME STİLLERİ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612775" y="1989138"/>
            <a:ext cx="8153400" cy="4106862"/>
          </a:xfrm>
          <a:prstGeom prst="rect">
            <a:avLst/>
          </a:prstGeom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tr-TR" sz="2800" dirty="0">
                <a:latin typeface="+mn-lt"/>
              </a:rPr>
              <a:t>Eğitimde çeşitliliğin gözetilmesine olanak sağlar 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endParaRPr lang="tr-TR" sz="2800" dirty="0">
              <a:latin typeface="+mn-lt"/>
            </a:endParaRP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tr-TR" sz="2800" dirty="0">
                <a:latin typeface="+mn-lt"/>
              </a:rPr>
              <a:t>Bireylerin başarı, ilgi ve motivasyonlarını olumlu yönde etkileyecek öğrenme ortamlarının ve eğitim programlarının hazırlanmasına olanak sağlar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endParaRPr lang="tr-TR" sz="2800" dirty="0">
              <a:latin typeface="+mn-lt"/>
            </a:endParaRP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endParaRPr lang="tr-TR" sz="2800" dirty="0">
              <a:latin typeface="+mn-lt"/>
            </a:endParaRP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endParaRPr lang="tr-TR" sz="2800" dirty="0">
              <a:latin typeface="+mn-lt"/>
            </a:endParaRPr>
          </a:p>
        </p:txBody>
      </p:sp>
      <p:sp>
        <p:nvSpPr>
          <p:cNvPr id="5" name="1 Başlık">
            <a:extLst>
              <a:ext uri="{FF2B5EF4-FFF2-40B4-BE49-F238E27FC236}">
                <a16:creationId xmlns:a16="http://schemas.microsoft.com/office/drawing/2014/main" id="{225E146A-D75B-45BA-B13D-CD8A5CC44A05}"/>
              </a:ext>
            </a:extLst>
          </p:cNvPr>
          <p:cNvSpPr txBox="1">
            <a:spLocks/>
          </p:cNvSpPr>
          <p:nvPr/>
        </p:nvSpPr>
        <p:spPr>
          <a:xfrm>
            <a:off x="0" y="753228"/>
            <a:ext cx="7812359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/>
              <a:t>ÖĞRENME STİLİNİ BİLMEK NİÇİN ÖNEMLİ?</a:t>
            </a:r>
            <a:br>
              <a:rPr lang="tr-TR" altLang="tr-TR"/>
            </a:br>
            <a:endParaRPr lang="tr-TR" alt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336873"/>
            <a:ext cx="7639000" cy="3599316"/>
          </a:xfrm>
        </p:spPr>
        <p:txBody>
          <a:bodyPr>
            <a:normAutofit/>
          </a:bodyPr>
          <a:lstStyle/>
          <a:p>
            <a:pPr marL="320040" indent="-320040">
              <a:buNone/>
              <a:defRPr/>
            </a:pPr>
            <a:r>
              <a:rPr lang="tr-TR" b="1" dirty="0">
                <a:latin typeface="+mj-lt"/>
              </a:rPr>
              <a:t>      1. </a:t>
            </a:r>
            <a:r>
              <a:rPr lang="de-DE" sz="2800" b="1" dirty="0" err="1">
                <a:latin typeface="+mj-lt"/>
                <a:cs typeface="Times New Roman" pitchFamily="18" charset="0"/>
              </a:rPr>
              <a:t>Görsel</a:t>
            </a:r>
            <a:r>
              <a:rPr lang="de-DE" sz="2800" b="1" dirty="0">
                <a:latin typeface="+mj-lt"/>
                <a:cs typeface="Times New Roman" pitchFamily="18" charset="0"/>
              </a:rPr>
              <a:t> </a:t>
            </a:r>
            <a:r>
              <a:rPr lang="tr-TR" sz="2800" b="1" dirty="0">
                <a:latin typeface="+mj-lt"/>
              </a:rPr>
              <a:t>				2. </a:t>
            </a:r>
            <a:r>
              <a:rPr lang="de-DE" sz="2800" b="1" dirty="0" err="1">
                <a:cs typeface="Times New Roman" pitchFamily="18" charset="0"/>
              </a:rPr>
              <a:t>İşitsel</a:t>
            </a:r>
            <a:r>
              <a:rPr lang="de-DE" sz="2800" b="1" dirty="0"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b="1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b="1" dirty="0">
                <a:latin typeface="+mj-lt"/>
              </a:rPr>
              <a:t>				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b="1" dirty="0">
                <a:latin typeface="+mj-lt"/>
              </a:rPr>
              <a:t>				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b="1" dirty="0">
                <a:latin typeface="+mj-lt"/>
              </a:rPr>
              <a:t>	</a:t>
            </a:r>
            <a:r>
              <a:rPr lang="tr-TR" sz="2800" b="1" dirty="0">
                <a:latin typeface="+mj-lt"/>
                <a:cs typeface="Times New Roman" pitchFamily="18" charset="0"/>
              </a:rPr>
              <a:t>	</a:t>
            </a:r>
            <a:r>
              <a:rPr lang="de-DE" sz="2800" b="1" dirty="0">
                <a:latin typeface="+mj-lt"/>
                <a:cs typeface="Times New Roman" pitchFamily="18" charset="0"/>
              </a:rPr>
              <a:t>3</a:t>
            </a:r>
            <a:r>
              <a:rPr lang="tr-TR" sz="2800" b="1" dirty="0">
                <a:latin typeface="+mj-lt"/>
              </a:rPr>
              <a:t>. </a:t>
            </a:r>
            <a:r>
              <a:rPr lang="de-DE" sz="2800" b="1" dirty="0" err="1">
                <a:latin typeface="+mj-lt"/>
                <a:cs typeface="Times New Roman" pitchFamily="18" charset="0"/>
              </a:rPr>
              <a:t>Dokunsal</a:t>
            </a:r>
            <a:r>
              <a:rPr lang="tr-TR" sz="2800" b="1" dirty="0">
                <a:latin typeface="+mj-lt"/>
                <a:cs typeface="Times New Roman" pitchFamily="18" charset="0"/>
              </a:rPr>
              <a:t>/</a:t>
            </a:r>
            <a:r>
              <a:rPr lang="tr-TR" sz="2800" b="1" dirty="0" err="1">
                <a:latin typeface="+mj-lt"/>
                <a:cs typeface="Times New Roman" pitchFamily="18" charset="0"/>
              </a:rPr>
              <a:t>Kinestetik</a:t>
            </a:r>
            <a:endParaRPr lang="tr-TR" sz="2800" b="1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b="1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  <p:pic>
        <p:nvPicPr>
          <p:cNvPr id="4102" name="Picture 6" descr="han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013325"/>
            <a:ext cx="1189037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10" descr="ea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244" y="2852737"/>
            <a:ext cx="12493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2" descr="eyes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6" y="3016289"/>
            <a:ext cx="230505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 descr="Large confetti"/>
          <p:cNvSpPr txBox="1">
            <a:spLocks noChangeArrowheads="1"/>
          </p:cNvSpPr>
          <p:nvPr/>
        </p:nvSpPr>
        <p:spPr>
          <a:xfrm>
            <a:off x="276200" y="702505"/>
            <a:ext cx="8153400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ÖĞRENME STİLLERİ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5724525" y="4508500"/>
            <a:ext cx="27352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2800" b="1" dirty="0">
                <a:latin typeface="+mj-lt"/>
                <a:cs typeface="Times New Roman" pitchFamily="18" charset="0"/>
              </a:rPr>
              <a:t>4. Sosyal</a:t>
            </a:r>
          </a:p>
        </p:txBody>
      </p:sp>
      <p:sp>
        <p:nvSpPr>
          <p:cNvPr id="19464" name="AutoShape 8" descr="data:image/jpeg;base64,/9j/4AAQSkZJRgABAQAAAQABAAD/2wCEAAkGBhAQEBQQDxAQFBAQEBAQFRQWEA8QFRAUFBQVFBQUFRQXHCYeFxokGRgVHy8gJScpLCwsFR4xNTAqNSYrLCkBCQoKDgwOGg8PGikkHyQsLCwvKiksKS8sLCwpKiksLCwpLCwwLCwsLCwsLCksLCwsLCwsLCksKSkpLCwsKSwsLP/AABEIANYA6wMBIgACEQEDEQH/xAAcAAABBAMBAAAAAAAAAAAAAAAAAQIGBwMEBQj/xABDEAABAwICBwUEBwcDBAMAAAABAAIDBBEFIQYHEjFBUWETInGBkTKhscEUQlJygpLRIyRiorLC8BUzUxZDY+EXo9L/xAAbAQEAAgMBAQAAAAAAAAAAAAAABAUCAwYBB//EADARAAICAgEDAwIDCQEBAAAAAAABAgMEERIFITETIkFRcTJhoRQjM0JDgZGx0XIG/9oADAMBAAIRAxEAPwC8UIQgBCEIAQhCAEIQgBCEIAQhCAQqLV+n0EchY1rn7JLXOBaBcZG196klVfYdbfsut42yXniOvNszn81BzLp1pcCtz77KkvT+T0DhmJR1EYliN2u9QRvB6rcVe6pK0vZUMJya+Nw/ECD/AEhWEpFM3OCkyXj2OytSfkEIQtxvBCEIAQhCAEIQgBCEIAQhCAEIQgBCEIAQhCAEIQgBCEIAQhCAEITHPAFyQAOKAcV561h6PyUFY5rBtQzF00RG8AnNhHAg5eFla2Oafxx3bTtEjhltm4YPDi7y9VXGM1z6mQyTO2nHLoByA4BVmTlVfhXdlNmZtL9q7snmqHCHQ0PbPI26p3aW+yxvdYD19o/i6KdAqkcG0iqKUbMMrmt37Js5vod3kpVh+sx4ymja4c2nZPocl7VnVJKL7GVPUqVFRltf6LFQuRhWk1NU/wC28B32Xd13px8l1QVYRnGa3FlpCyM1uL2hyEJCsjMVCEIAQhCAEISIBbrHJUMb7TmjxIHxUe060sGH0+2LGaQlkTTuvbNx6AZ+g4qkK3FZJ3mSZ7pHneXG/oNwHQKPbeodtbZcdP6VLLXNvjH/AGekg8EXBBCW6o/V9pTLBVxQ7TjDPII3MJJALsg5o4G9vEXV4BZ1WeotkXOw5YlnBvfymI5wAuTYLXOJR39r4rgaUYuY5RHfIMDvEkkfJcM4z1XP5/VrqrXXVFdvlkWMV8lhRyhwuDdPUEw7SAscDe44jmFN4ZQ9oc03DgCPAqx6fn/tUfctSXlGMo6MiEIVoYghCEAIKFjmma0EuIAHEmy8clFbYH3UH0/x7Z/d2us0Dakz339lvhxPksukGsJlPIYo2bRDQQ8usCTyFswN3iofgkLsVrg2TvRNPbTcnNByYfvGwtyBVbferl6VT8/JU5lzs/cV+X5+xFZdIGPcWscDYpPpV10NbGFiHFnPY0NE0MMhAFgSAYybfhXBjfkodlEa3pFdbjRqfFG4ahbGC4bNXVLKWFwa593OeQXCNjRdziBv4ADK5IXOLlOtTMF6uok4tgY0fjfc/wBIWdFalNJmeNVGViTNPFdXGL0nfp5GVTBnZg7OUeDHGx8nX6Ln0esyupz2Uj3te3IskaQ5v4Xi4V92WjiWBU1SNmpghlHDbja+3gSMlZSxY+Y9vsW8sOG9w7P8ipP/AJerLb4/yf8Atc+r1rVjzbt7WzswNafdmrTZq0wkG4oIPNrnD0Jsu3RYRBANmGGGMcmRsYPcFj+zy+ZsxWLPfum9FQ6P64alsv71aWE2BAa1rm9Wkbz0O/orWwXSOmrG7dPK13Nt7Ob95pzCjemWq6nrQZacNgqsztBtmSnlI0f1DPx3Kn6+irMNmDZmyQyA914JAf1jkGRH+EBZbnV57o6yFOLmRSh7Jfoel7oVJYNrhq4gGzBkzRxd3H/mbkfMKU0uuilI78EzT0Mbh8Qs1fBkWzpWTF9lv7MsVIoMNb9D/wAdR+Rn/wClsQ61sPd7TpWeMTj/AE3Wfqw+ppfT8pf03/ggGt/EnPxHsie7BDGAOr7vcfh6KDGVSjWdi0FbWCakuWiFrHOLS0PcC4iwOeQNrrJoXqwqMQY2eSVsNMXEXHfkfsmx2W7m5gi59FClHnN6Olpu/ZcaPqLj2NrVNgDqmtFQQexpe8TbJ0hBDGjqL7XkOavMLQwTA4aOFsFOwNjYPEuJ3uceLjzW+ptcOC0cxmZLybXP/BCdY+HuDG1TBcR9yTo0nuu8Acj97ooG3EOqvCaIPaWuALXAtIIuCDkQQqq0n1Z1MTjJQASxG57IuDZI+jS7J48wfFVObgepLnAjqRyI8Qsb3Vm6D13a033JHMHhYO+ao2SSoDzG6KRr2nZc1zS0tPIgq49AqmOChYxxPalz3vFj7ROXlsgKJiRhjW8pyS7GT7omKFy3440bmn1C06nS2NmbgB5qwfV8TelLf2TMODJAmuKgtXrOiGTLE+qjuJ6wXyX71h42WE+qR1+7g3+h7w+pY2J6Swwg94OdyH6qA4/phJMdhtztHZaxoJLidwAGZK5GGUdZiLv3dhLL5zPu2Jv4vrHo26srRfQqGi7/APu1BFnSuGYB3tY36g954laI05GW92vUfoe7S8ESw7VpNVtD66SSC19mNhjc8tIGb3EEN8BdTnR3RmnoIuyp2nM7TnuO0+Q7rud8twXXSFXNVEKopRRp4rly13Kd12QfvVO/nTub+V9/7lAmKytdkfepXdJ2++MqtWquyfxspMv+Ix91YepZ37epHOKI+jn/AKqu1O9T0tq2Rv2qc/yvZ+q8x3qxGOK9WouJKkSq4L8EIQgBa1bh8U7DHNGySN29r2hwPkVsoQeCA4jqYw2Ukx9vATwjku0fheHW8rLjy6hovqV0w+9DG74EK1khWDri/KJUcu+PiTPOWk+jRw6o+jGbtf2bZNrY2PaJFiLnkuaHLqabYsKrEJ5Qbs2+zZ92PuA+ZBPmuM1yq7EuT0d1hSn6MefnRtNYrX1P4peCWlJzif2jfuSb/RwP5lVjG5KXaq3O/wBRAbu7CXb+73bX/FZMeTViHWKIzw5N+V3RdKEIVufOwSFKsNXLssc77LXH0Cxk9JsFfYrTCWqlktvfYeDAGj4LZpodkZLLTw5X55rO6PJfM8i92zbf1JKWjUnnXMGiP+pucx1Q+Fsey4hjWuL9rayudwy962ql62dFqzYqQDulaWee9vwt5qf0zir48vAl4MNNqWom+3UVj/xxMH8rL+9dzDtW+GQEObTNe4fWlc+b3PJHuUmSru1XBeERhrYwBYCwGQAyA8E5CFsAJEqEBWuuqH9jTP5TSN/MwH+1VSFc+uCn2sPDv+Ooid4A7TP7gqYCq8pe8pc1asHhSzVhPs4lGPtslZ/LtfJRDaXd0IqNnEaU/wDma38wLfmo9faaZGq7WRf5noIJUgSq8OjBCQqAaYawHRyOpqQjaZk+SwOy77LAcrjiVtppndLjEwnNQW2T+6LqkP8AqCqJ2vpM+1z7V/wvZSTR3WHIxzY6x23GSG9pYBzL8XW9oe9T7el2wjyTTI8MuEnp9juaWayYKCTsQwyygAuAcGhgOYBOeZGdlxsW1uU8lJK2nErah8ZawOaLNc7La2gbZXv5KF1sEldV1EbdkSVFVIxu0Tsg7Za25FzawHuURrqSSCV8L9lzonlhLHbbSRkbHK/LyVVmVWUa7+UdH0yOLkrTi9xfnfkztpjzb63WaNrG53uefLwXNEruR+CR0jjxVRxbOvjfGPiJv1FeBuV0ap9Hfo9GKiQftqu0nVsX/bb6d78XRVFoXo6a6tigI7m1tyHlGzN3rk38S9KxsAAAFgAAByAUzGrS9xznWc2U9Vb/ADY5CEKYc2Cx1EQe0tO5zS0+YssiF41taBAoagxvdDJk+M2PUb2uHQjNdFjgR0K0tZeFv2G1sOUkHcf/ABRk5X8Hf1FRjCNLgbNd3Xcj8ua4PqPTJVWNw8G+MjqYjG+N9nDuk913A9Oh6LVEhBDmnNpBB5EZhdePGo3CzgCDvBzBWvLBTO9lzmdMiPQ/qoMJuGtrwZk8w2uE0TJB9Zov0O4j1uttQrBMZjpWuYX7bSdoC2zsnjxPRbU2nTL2a0eJN12NXV6PTTk3v6aZocHslaFE4tYdKHbEri12WYa5wseJtuUngna9oexwc1wDgQbgg7iFcVy9SuNiT0/GzXtb0ZUJLpFkekc1j0+3hlQPssa/8j2u+SoQr0bpFT9pSVDPt08w89g299l5wvl5Kuy17kypzl7kzXmqQHAcSuto5Ps1dO7lUQH/AOxq3cT0ZH+hR1waO0bXOLnWz7J37EC/Laa0/iK4uES2liPKWI/zgrU4ceLNLr48WeoAlTQUt1bF4cvSjFfotHPOPajicW/fPdZ/MQvP8dSSbk3JNyd9yd5KuXWsT/pU1vtQX8O2YqJZMrfp7UU2Qsnu0jtsqErqhckVCR1Urf1uxD4HWo6l0e1JEdl7DttPJwzuo+Su3hXeY7qSPkuI4WNuS53rkf4c/udf/wDNSWrI/PYa5MsnFdPRjAnV1XFTNvZ7rvI+rG3N7vTLxIXPRW+x09k1CLlLwi1dTWjfY0rqt4/aVJGx0iaTb8xufDZVirHTU7Y2NYwAMY1rWgbgGiwHosqs4x4rRw91rtsc38ghCFkagQhCAxVVM2Rjo3i7Htc1w5gixCoTHcGdTTyQu3xuyP2mnNjvMW969AKCazsB2421bB3ou5J1YTkfIn0ceSgZtXOHJeUZRZWUNXKzc645H9VtsxKU/UcfCxWsGrPTmxuuekovvo2DjVzndDN+Ry6mG6JYlUgPZGxjDudJK1u42PdbtO9yzU0lwpbobimw8wOPdfm3o4DMeY+C9xJ1StUJrsw12K20r0arMPe2SoDXRyn/AHIy9zGkWGy4kDZJ4X3rtaF6euprRvu+An2b5svvLP0Vv1FOyRpZI1rmOBa5rgHBwO8EHeqX070Bfh7jU0oc6jJzGZdTE8CeLOR4bjzX0HFug61RYu3wV1tbi+cS4sPxKKoYJIXh7DxHA8iN4PQrZuqAwDSaWndtwyFp48Wu6ObxCs/AtYsEwDai0UnO943fi+r5+qxvwZw90O6/UyryE+0uzJfI24I5gj1XmSpi2HOYfqPcz8pI+S9MMlDgHNILTmCDcHzC87aWwdnXVLOVRKfJzi4fFUeWuyNGatqLLKpcMEujBitm6jllH3mudKPeFTlA/Np/iafeF6C0LiDsLpmHc+la0+DgQfivPjIjG4sO+N7mHxYS35LG5e2LMchajFnqZjsh4BOWGF3db91vwWGuxSGAbU0scY/icBfwG8qdFN+Cx2ku5h0jwgVdJNTE27aNzQfsu3td5OAPkvMlXFJDI+GVpbJE5zHtP1XDIjw6q7sf1qxMBZRsMj93aOBaxvUNPed7lTONwyTyvne8mWRxc5xz2ien+WVnj02wTbXYjWThJ6NP6Qhjy47LQSTyBKbTYY4nvuNumXvUjoGMjbZjQL7+JPieKm11Ts89jS5xg962bOF0xZGA7fvK42Kw7EruTu8PPf713ROuRjkgJbzzWPV6YvF/8lh0O+UczS8S3/05ZKuzU/ot9HpzVyttLVAbN97Yd7fzHveGyq91eaHnEKnvg/RoSHSng872xDx49L8wvQbGAAAAAAWHRcvRD+Zl/wBVyv6Mf7jglSJVKKAEIQgBCEIAWKoha9rmPALXNLSDuIIsR6LJdIvGtgo/SLBXUdQ6F19n2o3fbYdx6kbj1C0WK39MdGhWwWbYTR3dG48+LD0PuyPBU65rmOLHgte0lrmkWLSN4K53Mx/Sl28M2JnToprZLqxykWcDYggg8iNxUeikXVpai4sqeyLT2jYi1cFxQVELX/W9lw5OG/8AXzW5IwOBa4Aggggi4IORBB3hVzovjn0efZcbRyWaen2XeR9xVjXXW4OT69e35RpktMqHTjVm+nLqnD2l0ObnwC5dDxJj4uZ03jhcboZSYh1XpAlQvSzVnTVhMsJ+j1BzLmtuyQ/+SPn/ABCx53XQY2a6+0vBDtoUu6K/wzH5oc4Zns6B3dPi05FauKx/SpXTyuPaSEFxAaASAG3ta24BGK6H4jRk9pTukjH/AHIbzNtzIHeb5hcmPFBuvmOG4jyVm3jZC96TIM65rsyw8G0+fTU8VOIGOEMbYw4yOBdbiQAoXV4eySaSY3HayPk2QRZpc4usMr2zWFuIjmsgrRzXqw8R/wAqMZOclpkiq9MK6QWNQ9rbWsy0eXi0X964cry43cSTzJJPqVhNWOaY6qClRjXD8KSPHyfkWQLWkCV9QsD5VrnJGaQoAWVstlqGRNMq1qejLRuyVlgtfDsOmrahkEIvJIbDk1u8udyaBmStN7y4gAEkmwAFyTwAHFXvq20JFBB2koH0udoL+PZN3iIH3nmfAKk6je7ZKpeF5L7p8Y4tbvf4n2j/ANO/o1o9FQU7KeIZNF3O4yPPtPd1J9MguqkulUJdjRKTk9sEt0iEPByEl0XQBdIhCAEIQgBQnT7Q36QDU07f3hg7zR/3mj+8cOe7kprdItdlcbI8ZDwefI5VuQVFiphrD0PsXVtO3+KZgHrKB/V681A45FzWRjuuXFm1M28WqCwxyt3X2HeeY+atLQnHxUwBpN5IgB1c36p+RVWFnaxuiP1hl0O8e9LoTpC6mnaTewOy4c2nJw/ziFnh2ek0/wCz+wfcvMprkRyhwDmm7XAEHmCLgoJXSpp9zUa8yrHWLAySWPaY0kNkzLRfe3irQkF1ENLdFJanZdC5rXtv7V7EHfu8lqujKUGoeSPkwlZW4x8kSwHRCiqIBtwkPBcC5skjCczyNvdwSV+qgHOmnlaeAfsyD1FiFOdH9HjTxtY4guG88ycyu3HCLjxCkVWTjFLZlCvUEpedHmPt3tcWO3tcWnxBsVsMqCkr7GeVw3GaU+ryU1rVcwctEaSRnEqNtY0XW3ZhocXJC5NustFSumkZEz2pXsjHi5waPivGz1IsnVNoTtEYhUN7rT+7tP1iMjMR0zDfM8ArbutSjgbFGyJnsRsbG37rQGj3BZw5UUnuTZZOTaSfwZQUqYClBWJ4PBSpt0t0AqEIQAhCS6ALoSIJQAUl0l0hKAHdVUWnGin0OXtYR+7SuyH/ABPOex4HMj04K2yVqYjRRzxuilbtMe0tI+Y5EHO/RR8ihXR18nqeij4pLG60cTZ2cwkb7Mve8HD2v18118bwd9HO6GTMDvMdawkYdzvHgRwIK1jTCZnZkgG92k7g7hfpwXO6dc9P7GwsvV1jvbU/ZOPfh3dWH9D8QpYXKjNFMZfSVAJBBa4se05dHNKtyn0ghkaHBxFxuIVvj5cIR4WPWvqYuP0OoSm2WvT1rH+y4FbCsYzjNcovaMBNlamK1QhgllO6KKST8rSR8FuKH61MU7HD3Rg96pe2IfdHff7m281thHlJIxk9Io8Dnv3+aekshXfggipLpLpLoBbqX6rcM7bEGvIu2nY6Y/e9hnvdfyUPurd1O4b2dNJUEZzybI+5Hce9xd6LRfPjBmytbkWI1ZGprSsgCqCYOCcE0JwQDglTQnBAKEqalugAlIhBQCJCUJCgEJSXQUwlABKY5BcsbnoDh6WaPish2RYSsu6N3Xi0/wAJ3dMlU42mOLXAhzSWkHIgjeCrue9QXTzR6/73EM2gdqBxbuD/ABGQPSx4KtzcbmucfJlFkJxmF7nCeNjnbQDX7IudoCwdbqLeYWxhX+oPs2KNzRzedkem9b+AVWw8XF2nIjop7RxMNi21io2JVTkLU1to9baNPRXBpoiZJ5S95FrAWa0dBx8VLGlasLVstVxXXGuPGK0jAyXVPa4MU26xkAPdp4gT9+U7R/lDFcAXnnTKt7bEKmS+Rne0eDDsD3NU7FW57NNz7HIJTSU0uTC9WLZG0PJSbSxl6TtFjyPdG1SUz5ZGRRi75HtY0c3ONh8V6OwbCG00EcDPZijay/MgZu8zc+arnU5okXOOITN7rdpkAPF258vlm0dS7kraDVX5FnJ8USKo6WxjWrK1KAlAUU3ChOCQBKEAqcEgSoAQhKgESFKkQCFNKcU0hANKYU8ppCAxOWF4WwWprmoDTeFo1sndIIuCCCOYOVl1JGrUkpdpAVY6n+jzFhyYTdh6cPMfJSrDqstAsf8A2uviOjkcos5t1w/+maqE/sSJGfZc7ZI8HfqqHJwbYT9XHff6GxS+GSyhnDxcLeauLo7QzMa4zhrS4izQ7asAOJ3XPRdpXNMpSgnNafyYMHy7ILjuaC4+AFyvMlRMXuc873uc4+LiT816I0lquzoql/2aaY/yEfNec3K0xV2bI13wYnuWF8lhf/P83rew3DZKmZsMQu558mgZuc7oBmtzSmRrGNpIgBFFLI6+yNuV4GwZHu4k52G4DIc1ub34NaRwWykqS6DaJPxKqEQuIWWfM8fUZfcP4nbh5nguBQ0T5XtiiaXSSOaxrRvc5xsAvSmhei0eHUrYG2Mh78r/APkkIzP3RuHQdVosnxX5myMds7VJSMiY2ONobHG0Ma0ZBrWiwAWayAlCgkgSycEJUAoQgJUABKgIQAlSJUAiRKkKAQpEqRANKSydZJZAMITSFkISbKAw7COzWbZSEIDCY0nZrNspCEBhIXFxXSmlp39nLKA+wOyA5xAO6+yDZduQKq9PsAlbO6pjaXsfYuA3tIGzccxYBb6IwlPU3pGuxyS3E7ml+kUEuHVPZSscXRbNg4X7zmjdvVJyFb9dUbQy5rXw6hM88cIy7SRrSeQJ7x8hcqw9ONSen2I3JzfcsDV9gfY0zqp4/aVAs3m2IH+4i/g1qr7H2n6VKDwkd7zf5q9G0w2Axos1rQ1o5ACwHoAoHj+r5805ljeGh9tq4J8xbooMLfe2yQ4e3sZtTej4Mj614/27xRfeI77/ACBDfxOVxxuUV0WwxtLAyFgNmDfxJJuSfEqTROWqyXKWzOK0jaBTliaU8LWZDglCRKgFCVIEqAVCRKgBOTUqARBQhAIkSoQCWSFCEAlkWQhACSyEIBEhCEIDG8Ln1tKHAgoQgIBpJoJDMS5vcefrAb/EbiuZoxoSaeftXyNe5oIbZpFr5E58bfFCFs9SWtbMeK3ssWGDJPNOEIWsyM0MVluxIQgNhqyBCEA5KhCAUJUIQAlQhACckQgP/9k="/>
          <p:cNvSpPr>
            <a:spLocks noChangeAspect="1" noChangeArrowheads="1"/>
          </p:cNvSpPr>
          <p:nvPr/>
        </p:nvSpPr>
        <p:spPr bwMode="auto">
          <a:xfrm>
            <a:off x="77788" y="-989013"/>
            <a:ext cx="2238375" cy="203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D2DA7A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Bradley Hand ITC" pitchFamily="66" charset="0"/>
            </a:endParaRPr>
          </a:p>
        </p:txBody>
      </p:sp>
      <p:sp>
        <p:nvSpPr>
          <p:cNvPr id="19465" name="AutoShape 10" descr="data:image/jpeg;base64,/9j/4AAQSkZJRgABAQAAAQABAAD/2wCEAAkGBhAQEBQQDxAQFBAQEBAQFRQWEA8QFRAUFBQVFBQUFRQXHCYeFxokGRgVHy8gJScpLCwsFR4xNTAqNSYrLCkBCQoKDgwOGg8PGikkHyQsLCwvKiksKS8sLCwpKiksLCwpLCwwLCwsLCwsLCksLCwsLCwsLCksKSkpLCwsKSwsLP/AABEIANYA6wMBIgACEQEDEQH/xAAcAAABBAMBAAAAAAAAAAAAAAAAAQIGBwMEBQj/xABDEAABAwICBwUEBwcDBAMAAAABAAIDBBEFIQYHEjFBUWETInGBkTKhscEUQlJygpLRIyRiorLC8BUzUxZDY+EXo9L/xAAbAQEAAgMBAQAAAAAAAAAAAAAABAUCAwYBB//EADARAAICAgEDAwIDCQEBAAAAAAABAgMEERIFITETIkFRcTJhoRQjM0JDgZGx0XIG/9oADAMBAAIRAxEAPwC8UIQgBCEIAQhCAEIQgBCEIAQhCAQqLV+n0EchY1rn7JLXOBaBcZG196klVfYdbfsut42yXniOvNszn81BzLp1pcCtz77KkvT+T0DhmJR1EYliN2u9QRvB6rcVe6pK0vZUMJya+Nw/ECD/AEhWEpFM3OCkyXj2OytSfkEIQtxvBCEIAQhCAEIQgBCEIAQhCAEIQgBCEIAQhCAEIQgBCEIAQhCAEITHPAFyQAOKAcV561h6PyUFY5rBtQzF00RG8AnNhHAg5eFla2Oafxx3bTtEjhltm4YPDi7y9VXGM1z6mQyTO2nHLoByA4BVmTlVfhXdlNmZtL9q7snmqHCHQ0PbPI26p3aW+yxvdYD19o/i6KdAqkcG0iqKUbMMrmt37Js5vod3kpVh+sx4ymja4c2nZPocl7VnVJKL7GVPUqVFRltf6LFQuRhWk1NU/wC28B32Xd13px8l1QVYRnGa3FlpCyM1uL2hyEJCsjMVCEIAQhCAEISIBbrHJUMb7TmjxIHxUe060sGH0+2LGaQlkTTuvbNx6AZ+g4qkK3FZJ3mSZ7pHneXG/oNwHQKPbeodtbZcdP6VLLXNvjH/AGekg8EXBBCW6o/V9pTLBVxQ7TjDPII3MJJALsg5o4G9vEXV4BZ1WeotkXOw5YlnBvfymI5wAuTYLXOJR39r4rgaUYuY5RHfIMDvEkkfJcM4z1XP5/VrqrXXVFdvlkWMV8lhRyhwuDdPUEw7SAscDe44jmFN4ZQ9oc03DgCPAqx6fn/tUfctSXlGMo6MiEIVoYghCEAIKFjmma0EuIAHEmy8clFbYH3UH0/x7Z/d2us0Dakz339lvhxPksukGsJlPIYo2bRDQQ8usCTyFswN3iofgkLsVrg2TvRNPbTcnNByYfvGwtyBVbferl6VT8/JU5lzs/cV+X5+xFZdIGPcWscDYpPpV10NbGFiHFnPY0NE0MMhAFgSAYybfhXBjfkodlEa3pFdbjRqfFG4ahbGC4bNXVLKWFwa593OeQXCNjRdziBv4ADK5IXOLlOtTMF6uok4tgY0fjfc/wBIWdFalNJmeNVGViTNPFdXGL0nfp5GVTBnZg7OUeDHGx8nX6Ln0esyupz2Uj3te3IskaQ5v4Xi4V92WjiWBU1SNmpghlHDbja+3gSMlZSxY+Y9vsW8sOG9w7P8ipP/AJerLb4/yf8Atc+r1rVjzbt7WzswNafdmrTZq0wkG4oIPNrnD0Jsu3RYRBANmGGGMcmRsYPcFj+zy+ZsxWLPfum9FQ6P64alsv71aWE2BAa1rm9Wkbz0O/orWwXSOmrG7dPK13Nt7Ob95pzCjemWq6nrQZacNgqsztBtmSnlI0f1DPx3Kn6+irMNmDZmyQyA914JAf1jkGRH+EBZbnV57o6yFOLmRSh7Jfoel7oVJYNrhq4gGzBkzRxd3H/mbkfMKU0uuilI78EzT0Mbh8Qs1fBkWzpWTF9lv7MsVIoMNb9D/wAdR+Rn/wClsQ61sPd7TpWeMTj/AE3Wfqw+ppfT8pf03/ggGt/EnPxHsie7BDGAOr7vcfh6KDGVSjWdi0FbWCakuWiFrHOLS0PcC4iwOeQNrrJoXqwqMQY2eSVsNMXEXHfkfsmx2W7m5gi59FClHnN6Olpu/ZcaPqLj2NrVNgDqmtFQQexpe8TbJ0hBDGjqL7XkOavMLQwTA4aOFsFOwNjYPEuJ3uceLjzW+ptcOC0cxmZLybXP/BCdY+HuDG1TBcR9yTo0nuu8Acj97ooG3EOqvCaIPaWuALXAtIIuCDkQQqq0n1Z1MTjJQASxG57IuDZI+jS7J48wfFVObgepLnAjqRyI8Qsb3Vm6D13a033JHMHhYO+ao2SSoDzG6KRr2nZc1zS0tPIgq49AqmOChYxxPalz3vFj7ROXlsgKJiRhjW8pyS7GT7omKFy3440bmn1C06nS2NmbgB5qwfV8TelLf2TMODJAmuKgtXrOiGTLE+qjuJ6wXyX71h42WE+qR1+7g3+h7w+pY2J6Swwg94OdyH6qA4/phJMdhtztHZaxoJLidwAGZK5GGUdZiLv3dhLL5zPu2Jv4vrHo26srRfQqGi7/APu1BFnSuGYB3tY36g954laI05GW92vUfoe7S8ESw7VpNVtD66SSC19mNhjc8tIGb3EEN8BdTnR3RmnoIuyp2nM7TnuO0+Q7rud8twXXSFXNVEKopRRp4rly13Kd12QfvVO/nTub+V9/7lAmKytdkfepXdJ2++MqtWquyfxspMv+Ix91YepZ37epHOKI+jn/AKqu1O9T0tq2Rv2qc/yvZ+q8x3qxGOK9WouJKkSq4L8EIQgBa1bh8U7DHNGySN29r2hwPkVsoQeCA4jqYw2Ukx9vATwjku0fheHW8rLjy6hovqV0w+9DG74EK1khWDri/KJUcu+PiTPOWk+jRw6o+jGbtf2bZNrY2PaJFiLnkuaHLqabYsKrEJ5Qbs2+zZ92PuA+ZBPmuM1yq7EuT0d1hSn6MefnRtNYrX1P4peCWlJzif2jfuSb/RwP5lVjG5KXaq3O/wBRAbu7CXb+73bX/FZMeTViHWKIzw5N+V3RdKEIVufOwSFKsNXLssc77LXH0Cxk9JsFfYrTCWqlktvfYeDAGj4LZpodkZLLTw5X55rO6PJfM8i92zbf1JKWjUnnXMGiP+pucx1Q+Fsey4hjWuL9rayudwy962ql62dFqzYqQDulaWee9vwt5qf0zir48vAl4MNNqWom+3UVj/xxMH8rL+9dzDtW+GQEObTNe4fWlc+b3PJHuUmSru1XBeERhrYwBYCwGQAyA8E5CFsAJEqEBWuuqH9jTP5TSN/MwH+1VSFc+uCn2sPDv+Ooid4A7TP7gqYCq8pe8pc1asHhSzVhPs4lGPtslZ/LtfJRDaXd0IqNnEaU/wDma38wLfmo9faaZGq7WRf5noIJUgSq8OjBCQqAaYawHRyOpqQjaZk+SwOy77LAcrjiVtppndLjEwnNQW2T+6LqkP8AqCqJ2vpM+1z7V/wvZSTR3WHIxzY6x23GSG9pYBzL8XW9oe9T7el2wjyTTI8MuEnp9juaWayYKCTsQwyygAuAcGhgOYBOeZGdlxsW1uU8lJK2nErah8ZawOaLNc7La2gbZXv5KF1sEldV1EbdkSVFVIxu0Tsg7Za25FzawHuURrqSSCV8L9lzonlhLHbbSRkbHK/LyVVmVWUa7+UdH0yOLkrTi9xfnfkztpjzb63WaNrG53uefLwXNEruR+CR0jjxVRxbOvjfGPiJv1FeBuV0ap9Hfo9GKiQftqu0nVsX/bb6d78XRVFoXo6a6tigI7m1tyHlGzN3rk38S9KxsAAAFgAAByAUzGrS9xznWc2U9Vb/ADY5CEKYc2Cx1EQe0tO5zS0+YssiF41taBAoagxvdDJk+M2PUb2uHQjNdFjgR0K0tZeFv2G1sOUkHcf/ABRk5X8Hf1FRjCNLgbNd3Xcj8ua4PqPTJVWNw8G+MjqYjG+N9nDuk913A9Oh6LVEhBDmnNpBB5EZhdePGo3CzgCDvBzBWvLBTO9lzmdMiPQ/qoMJuGtrwZk8w2uE0TJB9Zov0O4j1uttQrBMZjpWuYX7bSdoC2zsnjxPRbU2nTL2a0eJN12NXV6PTTk3v6aZocHslaFE4tYdKHbEri12WYa5wseJtuUngna9oexwc1wDgQbgg7iFcVy9SuNiT0/GzXtb0ZUJLpFkekc1j0+3hlQPssa/8j2u+SoQr0bpFT9pSVDPt08w89g299l5wvl5Kuy17kypzl7kzXmqQHAcSuto5Ps1dO7lUQH/AOxq3cT0ZH+hR1waO0bXOLnWz7J37EC/Laa0/iK4uES2liPKWI/zgrU4ceLNLr48WeoAlTQUt1bF4cvSjFfotHPOPajicW/fPdZ/MQvP8dSSbk3JNyd9yd5KuXWsT/pU1vtQX8O2YqJZMrfp7UU2Qsnu0jtsqErqhckVCR1Urf1uxD4HWo6l0e1JEdl7DttPJwzuo+Su3hXeY7qSPkuI4WNuS53rkf4c/udf/wDNSWrI/PYa5MsnFdPRjAnV1XFTNvZ7rvI+rG3N7vTLxIXPRW+x09k1CLlLwi1dTWjfY0rqt4/aVJGx0iaTb8xufDZVirHTU7Y2NYwAMY1rWgbgGiwHosqs4x4rRw91rtsc38ghCFkagQhCAxVVM2Rjo3i7Htc1w5gixCoTHcGdTTyQu3xuyP2mnNjvMW969AKCazsB2421bB3ou5J1YTkfIn0ceSgZtXOHJeUZRZWUNXKzc645H9VtsxKU/UcfCxWsGrPTmxuuekovvo2DjVzndDN+Ry6mG6JYlUgPZGxjDudJK1u42PdbtO9yzU0lwpbobimw8wOPdfm3o4DMeY+C9xJ1StUJrsw12K20r0arMPe2SoDXRyn/AHIy9zGkWGy4kDZJ4X3rtaF6euprRvu+An2b5svvLP0Vv1FOyRpZI1rmOBa5rgHBwO8EHeqX070Bfh7jU0oc6jJzGZdTE8CeLOR4bjzX0HFug61RYu3wV1tbi+cS4sPxKKoYJIXh7DxHA8iN4PQrZuqAwDSaWndtwyFp48Wu6ObxCs/AtYsEwDai0UnO943fi+r5+qxvwZw90O6/UyryE+0uzJfI24I5gj1XmSpi2HOYfqPcz8pI+S9MMlDgHNILTmCDcHzC87aWwdnXVLOVRKfJzi4fFUeWuyNGatqLLKpcMEujBitm6jllH3mudKPeFTlA/Np/iafeF6C0LiDsLpmHc+la0+DgQfivPjIjG4sO+N7mHxYS35LG5e2LMchajFnqZjsh4BOWGF3db91vwWGuxSGAbU0scY/icBfwG8qdFN+Cx2ku5h0jwgVdJNTE27aNzQfsu3td5OAPkvMlXFJDI+GVpbJE5zHtP1XDIjw6q7sf1qxMBZRsMj93aOBaxvUNPed7lTONwyTyvne8mWRxc5xz2ien+WVnj02wTbXYjWThJ6NP6Qhjy47LQSTyBKbTYY4nvuNumXvUjoGMjbZjQL7+JPieKm11Ts89jS5xg962bOF0xZGA7fvK42Kw7EruTu8PPf713ROuRjkgJbzzWPV6YvF/8lh0O+UczS8S3/05ZKuzU/ot9HpzVyttLVAbN97Yd7fzHveGyq91eaHnEKnvg/RoSHSng872xDx49L8wvQbGAAAAAAWHRcvRD+Zl/wBVyv6Mf7jglSJVKKAEIQgBCEIAWKoha9rmPALXNLSDuIIsR6LJdIvGtgo/SLBXUdQ6F19n2o3fbYdx6kbj1C0WK39MdGhWwWbYTR3dG48+LD0PuyPBU65rmOLHgte0lrmkWLSN4K53Mx/Sl28M2JnToprZLqxykWcDYggg8iNxUeikXVpai4sqeyLT2jYi1cFxQVELX/W9lw5OG/8AXzW5IwOBa4Aggggi4IORBB3hVzovjn0efZcbRyWaen2XeR9xVjXXW4OT69e35RpktMqHTjVm+nLqnD2l0ObnwC5dDxJj4uZ03jhcboZSYh1XpAlQvSzVnTVhMsJ+j1BzLmtuyQ/+SPn/ABCx53XQY2a6+0vBDtoUu6K/wzH5oc4Zns6B3dPi05FauKx/SpXTyuPaSEFxAaASAG3ta24BGK6H4jRk9pTukjH/AHIbzNtzIHeb5hcmPFBuvmOG4jyVm3jZC96TIM65rsyw8G0+fTU8VOIGOEMbYw4yOBdbiQAoXV4eySaSY3HayPk2QRZpc4usMr2zWFuIjmsgrRzXqw8R/wAqMZOclpkiq9MK6QWNQ9rbWsy0eXi0X964cry43cSTzJJPqVhNWOaY6qClRjXD8KSPHyfkWQLWkCV9QsD5VrnJGaQoAWVstlqGRNMq1qejLRuyVlgtfDsOmrahkEIvJIbDk1u8udyaBmStN7y4gAEkmwAFyTwAHFXvq20JFBB2koH0udoL+PZN3iIH3nmfAKk6je7ZKpeF5L7p8Y4tbvf4n2j/ANO/o1o9FQU7KeIZNF3O4yPPtPd1J9MguqkulUJdjRKTk9sEt0iEPByEl0XQBdIhCAEIQgBQnT7Q36QDU07f3hg7zR/3mj+8cOe7kprdItdlcbI8ZDwefI5VuQVFiphrD0PsXVtO3+KZgHrKB/V681A45FzWRjuuXFm1M28WqCwxyt3X2HeeY+atLQnHxUwBpN5IgB1c36p+RVWFnaxuiP1hl0O8e9LoTpC6mnaTewOy4c2nJw/ziFnh2ek0/wCz+wfcvMprkRyhwDmm7XAEHmCLgoJXSpp9zUa8yrHWLAySWPaY0kNkzLRfe3irQkF1ENLdFJanZdC5rXtv7V7EHfu8lqujKUGoeSPkwlZW4x8kSwHRCiqIBtwkPBcC5skjCczyNvdwSV+qgHOmnlaeAfsyD1FiFOdH9HjTxtY4guG88ycyu3HCLjxCkVWTjFLZlCvUEpedHmPt3tcWO3tcWnxBsVsMqCkr7GeVw3GaU+ryU1rVcwctEaSRnEqNtY0XW3ZhocXJC5NustFSumkZEz2pXsjHi5waPivGz1IsnVNoTtEYhUN7rT+7tP1iMjMR0zDfM8ArbutSjgbFGyJnsRsbG37rQGj3BZw5UUnuTZZOTaSfwZQUqYClBWJ4PBSpt0t0AqEIQAhCS6ALoSIJQAUl0l0hKAHdVUWnGin0OXtYR+7SuyH/ABPOex4HMj04K2yVqYjRRzxuilbtMe0tI+Y5EHO/RR8ihXR18nqeij4pLG60cTZ2cwkb7Mve8HD2v18118bwd9HO6GTMDvMdawkYdzvHgRwIK1jTCZnZkgG92k7g7hfpwXO6dc9P7GwsvV1jvbU/ZOPfh3dWH9D8QpYXKjNFMZfSVAJBBa4se05dHNKtyn0ghkaHBxFxuIVvj5cIR4WPWvqYuP0OoSm2WvT1rH+y4FbCsYzjNcovaMBNlamK1QhgllO6KKST8rSR8FuKH61MU7HD3Rg96pe2IfdHff7m281thHlJIxk9Io8Dnv3+aekshXfggipLpLpLoBbqX6rcM7bEGvIu2nY6Y/e9hnvdfyUPurd1O4b2dNJUEZzybI+5Hce9xd6LRfPjBmytbkWI1ZGprSsgCqCYOCcE0JwQDglTQnBAKEqalugAlIhBQCJCUJCgEJSXQUwlABKY5BcsbnoDh6WaPish2RYSsu6N3Xi0/wAJ3dMlU42mOLXAhzSWkHIgjeCrue9QXTzR6/73EM2gdqBxbuD/ABGQPSx4KtzcbmucfJlFkJxmF7nCeNjnbQDX7IudoCwdbqLeYWxhX+oPs2KNzRzedkem9b+AVWw8XF2nIjop7RxMNi21io2JVTkLU1to9baNPRXBpoiZJ5S95FrAWa0dBx8VLGlasLVstVxXXGuPGK0jAyXVPa4MU26xkAPdp4gT9+U7R/lDFcAXnnTKt7bEKmS+Rne0eDDsD3NU7FW57NNz7HIJTSU0uTC9WLZG0PJSbSxl6TtFjyPdG1SUz5ZGRRi75HtY0c3ONh8V6OwbCG00EcDPZijay/MgZu8zc+arnU5okXOOITN7rdpkAPF258vlm0dS7kraDVX5FnJ8USKo6WxjWrK1KAlAUU3ChOCQBKEAqcEgSoAQhKgESFKkQCFNKcU0hANKYU8ppCAxOWF4WwWprmoDTeFo1sndIIuCCCOYOVl1JGrUkpdpAVY6n+jzFhyYTdh6cPMfJSrDqstAsf8A2uviOjkcos5t1w/+maqE/sSJGfZc7ZI8HfqqHJwbYT9XHff6GxS+GSyhnDxcLeauLo7QzMa4zhrS4izQ7asAOJ3XPRdpXNMpSgnNafyYMHy7ILjuaC4+AFyvMlRMXuc873uc4+LiT816I0lquzoql/2aaY/yEfNec3K0xV2bI13wYnuWF8lhf/P83rew3DZKmZsMQu558mgZuc7oBmtzSmRrGNpIgBFFLI6+yNuV4GwZHu4k52G4DIc1ub34NaRwWykqS6DaJPxKqEQuIWWfM8fUZfcP4nbh5nguBQ0T5XtiiaXSSOaxrRvc5xsAvSmhei0eHUrYG2Mh78r/APkkIzP3RuHQdVosnxX5myMds7VJSMiY2ONobHG0Ma0ZBrWiwAWayAlCgkgSycEJUAoQgJUABKgIQAlSJUAiRKkKAQpEqRANKSydZJZAMITSFkISbKAw7COzWbZSEIDCY0nZrNspCEBhIXFxXSmlp39nLKA+wOyA5xAO6+yDZduQKq9PsAlbO6pjaXsfYuA3tIGzccxYBb6IwlPU3pGuxyS3E7ml+kUEuHVPZSscXRbNg4X7zmjdvVJyFb9dUbQy5rXw6hM88cIy7SRrSeQJ7x8hcqw9ONSen2I3JzfcsDV9gfY0zqp4/aVAs3m2IH+4i/g1qr7H2n6VKDwkd7zf5q9G0w2Axos1rQ1o5ACwHoAoHj+r5805ljeGh9tq4J8xbooMLfe2yQ4e3sZtTej4Mj614/27xRfeI77/ACBDfxOVxxuUV0WwxtLAyFgNmDfxJJuSfEqTROWqyXKWzOK0jaBTliaU8LWZDglCRKgFCVIEqAVCRKgBOTUqARBQhAIkSoQCWSFCEAlkWQhACSyEIBEhCEIDG8Ln1tKHAgoQgIBpJoJDMS5vcefrAb/EbiuZoxoSaeftXyNe5oIbZpFr5E58bfFCFs9SWtbMeK3ssWGDJPNOEIWsyM0MVluxIQgNhqyBCEA5KhCAUJUIQAlQhACckQgP/9k="/>
          <p:cNvSpPr>
            <a:spLocks noChangeAspect="1" noChangeArrowheads="1"/>
          </p:cNvSpPr>
          <p:nvPr/>
        </p:nvSpPr>
        <p:spPr bwMode="auto">
          <a:xfrm>
            <a:off x="77788" y="-989013"/>
            <a:ext cx="2238375" cy="203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D2DA7A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Bradley Hand ITC" pitchFamily="66" charset="0"/>
            </a:endParaRPr>
          </a:p>
        </p:txBody>
      </p:sp>
      <p:pic>
        <p:nvPicPr>
          <p:cNvPr id="19466" name="Picture 12" descr="http://beycon.com.tr/sosyal-medya/wp-content/uploads/2011/12/social_media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100" y="5013326"/>
            <a:ext cx="2025650" cy="143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</a:rPr>
              <a:t>		“</a:t>
            </a:r>
            <a:r>
              <a:rPr lang="tr-TR" sz="4000" b="1" dirty="0">
                <a:latin typeface="+mj-lt"/>
              </a:rPr>
              <a:t>Çay</a:t>
            </a:r>
            <a:r>
              <a:rPr lang="tr-TR" sz="2800" dirty="0">
                <a:latin typeface="+mj-lt"/>
              </a:rPr>
              <a:t>”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</a:rPr>
              <a:t>sözcüğü size ne ifade ediyor?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</a:rPr>
              <a:t>			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612775" y="2204864"/>
            <a:ext cx="7991475" cy="3891136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İnsanların aynı </a:t>
            </a:r>
            <a:r>
              <a:rPr lang="tr-TR" sz="2800" dirty="0">
                <a:latin typeface="+mj-lt"/>
              </a:rPr>
              <a:t>olaya</a:t>
            </a:r>
            <a:r>
              <a:rPr lang="tr-TR" sz="2800" dirty="0">
                <a:latin typeface="+mj-lt"/>
                <a:cs typeface="Times New Roman" pitchFamily="18" charset="0"/>
              </a:rPr>
              <a:t> farklı </a:t>
            </a:r>
            <a:r>
              <a:rPr lang="tr-TR" sz="2800" dirty="0">
                <a:latin typeface="+mj-lt"/>
              </a:rPr>
              <a:t>tepkiler </a:t>
            </a:r>
            <a:r>
              <a:rPr lang="tr-TR" sz="2800" dirty="0">
                <a:latin typeface="+mj-lt"/>
                <a:cs typeface="Times New Roman" pitchFamily="18" charset="0"/>
              </a:rPr>
              <a:t>vermeleri beynin görsel, işitsel ve </a:t>
            </a:r>
            <a:r>
              <a:rPr lang="tr-TR" sz="2800" dirty="0">
                <a:latin typeface="+mj-lt"/>
              </a:rPr>
              <a:t>dokunsal</a:t>
            </a:r>
            <a:r>
              <a:rPr lang="tr-TR" sz="2800" dirty="0">
                <a:latin typeface="+mj-lt"/>
                <a:cs typeface="Times New Roman" pitchFamily="18" charset="0"/>
              </a:rPr>
              <a:t> merkezlerinin her insanda farklı olmasından kaynaklanır</a:t>
            </a:r>
            <a:r>
              <a:rPr lang="tr-TR" sz="2800" dirty="0">
                <a:latin typeface="+mj-lt"/>
              </a:rPr>
              <a:t>.</a:t>
            </a: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tr-TR" sz="2400" dirty="0">
              <a:latin typeface="+mj-lt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Her birey bu öğrenme stillerinden yalnızca birine de sahip olabilir hepsine de. </a:t>
            </a: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Ancak bireylerde genellikle stillerden biri daha çok görülür.</a:t>
            </a:r>
            <a:endParaRPr lang="en-US" sz="2800" dirty="0">
              <a:latin typeface="+mj-lt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354836" y="519262"/>
            <a:ext cx="8153400" cy="10809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ÖĞRENME STİLLERİ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36663" y="333375"/>
            <a:ext cx="7799387" cy="1295400"/>
          </a:xfrm>
        </p:spPr>
        <p:txBody>
          <a:bodyPr/>
          <a:lstStyle/>
          <a:p>
            <a:pPr algn="ctr" eaLnBrk="1" hangingPunct="1"/>
            <a:r>
              <a:rPr lang="de-DE" altLang="tr-TR" sz="3200" dirty="0">
                <a:solidFill>
                  <a:schemeClr val="tx1"/>
                </a:solidFill>
                <a:cs typeface="Times New Roman" pitchFamily="18" charset="0"/>
              </a:rPr>
              <a:t>GÖRSEL</a:t>
            </a:r>
            <a:r>
              <a:rPr lang="tr-TR" altLang="tr-TR" sz="3200" dirty="0">
                <a:solidFill>
                  <a:schemeClr val="tx1"/>
                </a:solidFill>
                <a:cs typeface="Times New Roman" pitchFamily="18" charset="0"/>
              </a:rPr>
              <a:t> ÖĞRENME STİLİ</a:t>
            </a:r>
            <a:br>
              <a:rPr lang="de-DE" altLang="tr-TR" sz="3200" b="1" dirty="0">
                <a:solidFill>
                  <a:schemeClr val="tx1"/>
                </a:solidFill>
                <a:cs typeface="Times New Roman" pitchFamily="18" charset="0"/>
              </a:rPr>
            </a:br>
            <a:endParaRPr lang="en-US" altLang="tr-TR" sz="3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8774" y="2390775"/>
            <a:ext cx="7631113" cy="413385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Görerek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öğrenme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stiline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sahip</a:t>
            </a:r>
            <a:r>
              <a:rPr lang="tr-TR" sz="2800" dirty="0">
                <a:latin typeface="+mj-lt"/>
              </a:rPr>
              <a:t>tirler ve 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</a:rPr>
              <a:t>g</a:t>
            </a:r>
            <a:r>
              <a:rPr lang="de-DE" sz="2800" dirty="0" err="1">
                <a:latin typeface="+mj-lt"/>
                <a:cs typeface="Times New Roman" pitchFamily="18" charset="0"/>
              </a:rPr>
              <a:t>ördüklerini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daha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çabuk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öğrenirler</a:t>
            </a:r>
            <a:r>
              <a:rPr lang="de-DE" sz="2800" dirty="0">
                <a:latin typeface="+mj-lt"/>
                <a:cs typeface="Times New Roman" pitchFamily="18" charset="0"/>
              </a:rPr>
              <a:t>.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>
                <a:latin typeface="+mj-lt"/>
                <a:cs typeface="Times New Roman" pitchFamily="18" charset="0"/>
              </a:rPr>
              <a:t>Çok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iyi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bir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görsel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hafızaya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sahiptirler</a:t>
            </a:r>
            <a:r>
              <a:rPr lang="tr-TR" sz="2800" dirty="0">
                <a:latin typeface="+mj-lt"/>
              </a:rPr>
              <a:t>.</a:t>
            </a:r>
            <a:r>
              <a:rPr lang="en-US" sz="2800" dirty="0">
                <a:latin typeface="+mj-lt"/>
              </a:rPr>
              <a:t> 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>
                <a:latin typeface="+mj-lt"/>
                <a:cs typeface="Times New Roman" pitchFamily="18" charset="0"/>
              </a:rPr>
              <a:t>Sözlü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talimatları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takip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etmekte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zorlanırlar</a:t>
            </a:r>
            <a:r>
              <a:rPr lang="tr-TR" sz="2800" dirty="0">
                <a:latin typeface="+mj-lt"/>
              </a:rPr>
              <a:t>.</a:t>
            </a: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>
                <a:latin typeface="+mj-lt"/>
                <a:cs typeface="Times New Roman" pitchFamily="18" charset="0"/>
              </a:rPr>
              <a:t>Hızlı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düşün</a:t>
            </a:r>
            <a:r>
              <a:rPr lang="tr-TR" sz="2800" dirty="0" err="1">
                <a:latin typeface="+mj-lt"/>
              </a:rPr>
              <a:t>üp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hızlı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konuşurlar</a:t>
            </a:r>
            <a:r>
              <a:rPr lang="tr-TR" sz="2800" dirty="0">
                <a:latin typeface="+mj-lt"/>
              </a:rPr>
              <a:t>.</a:t>
            </a:r>
            <a:r>
              <a:rPr lang="en-US" sz="2800" dirty="0">
                <a:latin typeface="+mj-lt"/>
              </a:rPr>
              <a:t> </a:t>
            </a:r>
          </a:p>
        </p:txBody>
      </p:sp>
      <p:pic>
        <p:nvPicPr>
          <p:cNvPr id="22532" name="Picture 5" descr="eye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868863"/>
            <a:ext cx="1727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Metin kutusu"/>
          <p:cNvSpPr txBox="1"/>
          <p:nvPr/>
        </p:nvSpPr>
        <p:spPr>
          <a:xfrm>
            <a:off x="0" y="0"/>
            <a:ext cx="2915816" cy="16312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Dokunsal/</a:t>
            </a:r>
            <a:r>
              <a:rPr lang="tr-TR" sz="2000" dirty="0" err="1">
                <a:latin typeface="+mj-lt"/>
                <a:cs typeface="Arial" pitchFamily="34" charset="0"/>
              </a:rPr>
              <a:t>Kinestetik</a:t>
            </a:r>
            <a:endParaRPr lang="tr-TR" sz="2000" dirty="0"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cs typeface="Arial" pitchFamily="34" charset="0"/>
              </a:rPr>
              <a:t>Sosyal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endParaRPr lang="tr-TR" sz="20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95288" y="1484313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Öğrenme Yoları</a:t>
            </a:r>
            <a:endParaRPr lang="en-US" altLang="tr-TR" sz="3200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525713"/>
            <a:ext cx="7702550" cy="3856037"/>
          </a:xfrm>
        </p:spPr>
        <p:txBody>
          <a:bodyPr>
            <a:normAutofit/>
          </a:bodyPr>
          <a:lstStyle/>
          <a:p>
            <a:pPr marL="320040" indent="-320040" defTabSz="19367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Düz anlatımdan yeterince</a:t>
            </a:r>
            <a:r>
              <a:rPr lang="tr-TR" sz="2800" dirty="0">
                <a:latin typeface="+mj-lt"/>
              </a:rPr>
              <a:t> y</a:t>
            </a:r>
            <a:r>
              <a:rPr lang="tr-TR" sz="2800" dirty="0">
                <a:latin typeface="+mj-lt"/>
                <a:cs typeface="Times New Roman" pitchFamily="18" charset="0"/>
              </a:rPr>
              <a:t>ararlanamazlar</a:t>
            </a:r>
            <a:endParaRPr lang="tr-TR" sz="2800" dirty="0">
              <a:latin typeface="+mj-lt"/>
            </a:endParaRPr>
          </a:p>
          <a:p>
            <a:pPr marL="320040" indent="-320040" defTabSz="19367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T</a:t>
            </a:r>
            <a:r>
              <a:rPr lang="tr-TR" sz="2800" dirty="0">
                <a:latin typeface="+mj-lt"/>
                <a:cs typeface="Times New Roman" pitchFamily="18" charset="0"/>
              </a:rPr>
              <a:t>ahtaya bilgi yazmadan </a:t>
            </a:r>
            <a:r>
              <a:rPr lang="tr-TR" sz="2800" dirty="0">
                <a:latin typeface="+mj-lt"/>
              </a:rPr>
              <a:t>sadece sözlü olarak 	</a:t>
            </a:r>
            <a:r>
              <a:rPr lang="tr-TR" sz="2800" dirty="0">
                <a:latin typeface="+mj-lt"/>
                <a:cs typeface="Times New Roman" pitchFamily="18" charset="0"/>
              </a:rPr>
              <a:t>söyle</a:t>
            </a:r>
            <a:r>
              <a:rPr lang="tr-TR" sz="2800" dirty="0">
                <a:latin typeface="+mj-lt"/>
              </a:rPr>
              <a:t>n</a:t>
            </a:r>
            <a:r>
              <a:rPr lang="tr-TR" sz="2800" dirty="0">
                <a:latin typeface="+mj-lt"/>
                <a:cs typeface="Times New Roman" pitchFamily="18" charset="0"/>
              </a:rPr>
              <a:t>ip geç</a:t>
            </a:r>
            <a:r>
              <a:rPr lang="tr-TR" sz="2800" dirty="0">
                <a:latin typeface="+mj-lt"/>
              </a:rPr>
              <a:t>ilmesi</a:t>
            </a:r>
            <a:r>
              <a:rPr lang="tr-TR" sz="2800" dirty="0">
                <a:latin typeface="+mj-lt"/>
                <a:cs typeface="Times New Roman" pitchFamily="18" charset="0"/>
              </a:rPr>
              <a:t> bu tür öğrencilerin öğrenmesini </a:t>
            </a:r>
            <a:r>
              <a:rPr lang="tr-TR" sz="2800" dirty="0">
                <a:latin typeface="+mj-lt"/>
              </a:rPr>
              <a:t>	</a:t>
            </a:r>
            <a:r>
              <a:rPr lang="tr-TR" sz="2800" dirty="0">
                <a:latin typeface="+mj-lt"/>
                <a:cs typeface="Times New Roman" pitchFamily="18" charset="0"/>
              </a:rPr>
              <a:t>engeller</a:t>
            </a:r>
            <a:endParaRPr lang="tr-TR" sz="2800" dirty="0">
              <a:latin typeface="+mj-lt"/>
            </a:endParaRPr>
          </a:p>
          <a:p>
            <a:pPr marL="320040" indent="-320040" defTabSz="19367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	Kendi kendilerine okumayı tercih ederler</a:t>
            </a:r>
          </a:p>
          <a:p>
            <a:pPr marL="320040" indent="-320040" defTabSz="19367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Öğrendikleri</a:t>
            </a:r>
            <a:r>
              <a:rPr lang="de-DE" sz="2800" dirty="0">
                <a:latin typeface="+mj-lt"/>
                <a:cs typeface="Times New Roman" pitchFamily="18" charset="0"/>
              </a:rPr>
              <a:t> k</a:t>
            </a:r>
            <a:r>
              <a:rPr lang="tr-TR" sz="2800" dirty="0" err="1">
                <a:latin typeface="+mj-lt"/>
              </a:rPr>
              <a:t>onuları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gözlerinin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önüne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defTabSz="19367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de-DE" sz="2800" dirty="0">
                <a:latin typeface="+mj-lt"/>
                <a:cs typeface="Times New Roman" pitchFamily="18" charset="0"/>
              </a:rPr>
              <a:t>   </a:t>
            </a:r>
            <a:r>
              <a:rPr lang="tr-TR" sz="2800" dirty="0">
                <a:latin typeface="+mj-lt"/>
              </a:rPr>
              <a:t>		</a:t>
            </a:r>
            <a:r>
              <a:rPr lang="de-DE" sz="2800" dirty="0" err="1">
                <a:latin typeface="+mj-lt"/>
                <a:cs typeface="Times New Roman" pitchFamily="18" charset="0"/>
              </a:rPr>
              <a:t>getirerek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hatırlamaya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çalışırlar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755650" y="404813"/>
            <a:ext cx="7799388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   </a:t>
            </a: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GÖRSEL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5" name="4 Aşağı Bükülü Ok"/>
          <p:cNvSpPr/>
          <p:nvPr/>
        </p:nvSpPr>
        <p:spPr>
          <a:xfrm rot="2870798">
            <a:off x="3525045" y="1956719"/>
            <a:ext cx="719138" cy="5032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pic>
        <p:nvPicPr>
          <p:cNvPr id="23558" name="Picture 4" descr="j0304353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6" y="549275"/>
            <a:ext cx="1951037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Metin kutusu"/>
          <p:cNvSpPr txBox="1"/>
          <p:nvPr/>
        </p:nvSpPr>
        <p:spPr>
          <a:xfrm>
            <a:off x="-1" y="0"/>
            <a:ext cx="2699793" cy="16312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Dokunsal/</a:t>
            </a:r>
            <a:r>
              <a:rPr lang="tr-TR" sz="2000" dirty="0" err="1">
                <a:latin typeface="+mj-lt"/>
                <a:cs typeface="Arial" pitchFamily="34" charset="0"/>
              </a:rPr>
              <a:t>Kinestetik</a:t>
            </a:r>
            <a:endParaRPr lang="tr-TR" sz="2000" dirty="0"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endParaRPr lang="tr-TR" sz="2000" dirty="0"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Sosyal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 sz="3200" b="1" dirty="0"/>
              <a:t>Öğrenme Yolları</a:t>
            </a:r>
            <a:endParaRPr lang="en-US" altLang="tr-TR" sz="32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344738"/>
            <a:ext cx="8153400" cy="4140200"/>
          </a:xfrm>
        </p:spPr>
        <p:txBody>
          <a:bodyPr>
            <a:normAutofit lnSpcReduction="10000"/>
          </a:bodyPr>
          <a:lstStyle/>
          <a:p>
            <a:pPr marL="320040" indent="-320040" defTabSz="266700" eaLnBrk="1" fontAlgn="auto" hangingPunct="1"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320040" indent="-320040" defTabSz="26670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Anlamlı öğrenmeleri için </a:t>
            </a:r>
            <a:r>
              <a:rPr lang="tr-TR" sz="2800" dirty="0">
                <a:latin typeface="+mj-lt"/>
                <a:cs typeface="Times New Roman" pitchFamily="18" charset="0"/>
              </a:rPr>
              <a:t>dersin görsel malzemelerle desteklenmesi gerekir</a:t>
            </a:r>
            <a:r>
              <a:rPr lang="tr-TR" sz="2800" dirty="0">
                <a:latin typeface="+mj-lt"/>
              </a:rPr>
              <a:t>.</a:t>
            </a:r>
          </a:p>
          <a:p>
            <a:pPr marL="320040" indent="-320040" defTabSz="26670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tr-TR" sz="2800" dirty="0">
              <a:latin typeface="+mj-lt"/>
            </a:endParaRPr>
          </a:p>
          <a:p>
            <a:pPr marL="320040" indent="-320040" defTabSz="26670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</a:rPr>
              <a:t>	</a:t>
            </a:r>
            <a:r>
              <a:rPr lang="tr-TR" sz="2800" dirty="0">
                <a:latin typeface="+mj-lt"/>
                <a:cs typeface="Times New Roman" pitchFamily="18" charset="0"/>
              </a:rPr>
              <a:t>(Harita, grafik</a:t>
            </a:r>
            <a:r>
              <a:rPr lang="tr-TR" sz="2800" dirty="0">
                <a:latin typeface="+mj-lt"/>
              </a:rPr>
              <a:t>,</a:t>
            </a:r>
            <a:r>
              <a:rPr lang="tr-TR" sz="2800" dirty="0">
                <a:latin typeface="+mj-lt"/>
                <a:cs typeface="Times New Roman" pitchFamily="18" charset="0"/>
              </a:rPr>
              <a:t> poster, şema</a:t>
            </a:r>
            <a:r>
              <a:rPr lang="tr-TR" sz="2800" dirty="0">
                <a:latin typeface="+mj-lt"/>
              </a:rPr>
              <a:t>,</a:t>
            </a:r>
            <a:r>
              <a:rPr lang="tr-TR" sz="2800" dirty="0">
                <a:latin typeface="+mj-lt"/>
                <a:cs typeface="Times New Roman" pitchFamily="18" charset="0"/>
              </a:rPr>
              <a:t> video, VCD, </a:t>
            </a:r>
            <a:r>
              <a:rPr lang="tr-TR" sz="2800" dirty="0">
                <a:latin typeface="+mj-lt"/>
              </a:rPr>
              <a:t>	b</a:t>
            </a:r>
            <a:r>
              <a:rPr lang="tr-TR" sz="2800" dirty="0">
                <a:latin typeface="+mj-lt"/>
                <a:cs typeface="Times New Roman" pitchFamily="18" charset="0"/>
              </a:rPr>
              <a:t>ilgisayar</a:t>
            </a:r>
            <a:r>
              <a:rPr lang="tr-TR" sz="2800" dirty="0">
                <a:latin typeface="+mj-lt"/>
              </a:rPr>
              <a:t> vb.</a:t>
            </a:r>
            <a:r>
              <a:rPr lang="tr-TR" sz="2800" dirty="0">
                <a:latin typeface="+mj-lt"/>
                <a:cs typeface="Times New Roman" pitchFamily="18" charset="0"/>
              </a:rPr>
              <a:t>)</a:t>
            </a:r>
            <a:endParaRPr lang="tr-TR" sz="2800" dirty="0">
              <a:latin typeface="+mj-lt"/>
            </a:endParaRPr>
          </a:p>
          <a:p>
            <a:pPr marL="266700" indent="-266700" defTabSz="26670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Bir modeli veya etkinliği görmeden yaparken zorlanırlar.</a:t>
            </a:r>
          </a:p>
          <a:p>
            <a:pPr marL="320040" indent="-320040" defTabSz="26670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572294" y="387350"/>
            <a:ext cx="7799388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GÖRSEL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5" name="4 Aşağı Bükülü Ok"/>
          <p:cNvSpPr/>
          <p:nvPr/>
        </p:nvSpPr>
        <p:spPr>
          <a:xfrm rot="2870798">
            <a:off x="3344863" y="1812925"/>
            <a:ext cx="719138" cy="5032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5 Aşağı Ok"/>
          <p:cNvSpPr/>
          <p:nvPr/>
        </p:nvSpPr>
        <p:spPr>
          <a:xfrm>
            <a:off x="3276581" y="3806826"/>
            <a:ext cx="287338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245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49275"/>
            <a:ext cx="2308225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7989887" cy="41910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Sese ve müziğe </a:t>
            </a:r>
            <a:r>
              <a:rPr lang="tr-TR" sz="2800" dirty="0">
                <a:latin typeface="+mj-lt"/>
              </a:rPr>
              <a:t>karşı </a:t>
            </a:r>
            <a:r>
              <a:rPr lang="tr-TR" sz="2800" dirty="0">
                <a:latin typeface="+mj-lt"/>
                <a:cs typeface="Times New Roman" pitchFamily="18" charset="0"/>
              </a:rPr>
              <a:t>duyarlıdır</a:t>
            </a:r>
            <a:r>
              <a:rPr lang="tr-TR" sz="2800" dirty="0">
                <a:latin typeface="+mj-lt"/>
              </a:rPr>
              <a:t>lar</a:t>
            </a:r>
            <a:r>
              <a:rPr lang="tr-TR" sz="2800" dirty="0">
                <a:latin typeface="+mj-lt"/>
                <a:cs typeface="Times New Roman" pitchFamily="18" charset="0"/>
              </a:rPr>
              <a:t> 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Sohbet etmeyi, birileriyle çalışmayı severler</a:t>
            </a: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>
                <a:latin typeface="+mj-lt"/>
                <a:cs typeface="Times New Roman" pitchFamily="18" charset="0"/>
              </a:rPr>
              <a:t>Sözlü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talimatları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kolay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takip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ederler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Başkalarının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konuşmalarını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dinlemeyi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sev</a:t>
            </a:r>
            <a:r>
              <a:rPr lang="tr-TR" sz="2800" dirty="0">
                <a:latin typeface="+mj-lt"/>
              </a:rPr>
              <a:t>erler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>
          <a:xfrm>
            <a:off x="733425" y="260350"/>
            <a:ext cx="7799388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  İŞİT</a:t>
            </a: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SEL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25604" name="Picture 6" descr="j0299119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60350"/>
            <a:ext cx="1621632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Metin kutusu"/>
          <p:cNvSpPr txBox="1"/>
          <p:nvPr/>
        </p:nvSpPr>
        <p:spPr>
          <a:xfrm>
            <a:off x="30696" y="286854"/>
            <a:ext cx="2771801" cy="1323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Dokunsal/</a:t>
            </a:r>
            <a:r>
              <a:rPr lang="tr-TR" sz="2000" dirty="0" err="1">
                <a:latin typeface="+mj-lt"/>
                <a:cs typeface="Arial" pitchFamily="34" charset="0"/>
              </a:rPr>
              <a:t>Kinestetik</a:t>
            </a:r>
            <a:endParaRPr lang="tr-TR" sz="2000" dirty="0"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Sosyal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0850" y="1358900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Öğrenme Yolları</a:t>
            </a:r>
            <a:endParaRPr lang="en-US" altLang="tr-TR" sz="3200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72902" y="2474912"/>
            <a:ext cx="8229600" cy="42672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İ</a:t>
            </a:r>
            <a:r>
              <a:rPr lang="tr-TR" sz="2800" dirty="0">
                <a:latin typeface="+mj-lt"/>
                <a:cs typeface="Times New Roman" pitchFamily="18" charset="0"/>
              </a:rPr>
              <a:t>şiterek </a:t>
            </a:r>
            <a:r>
              <a:rPr lang="tr-TR" sz="2800" dirty="0">
                <a:latin typeface="+mj-lt"/>
              </a:rPr>
              <a:t>daha iyi öğrenirler </a:t>
            </a:r>
            <a:r>
              <a:rPr lang="tr-TR" sz="2800" dirty="0">
                <a:latin typeface="+mj-lt"/>
                <a:cs typeface="Times New Roman" pitchFamily="18" charset="0"/>
              </a:rPr>
              <a:t>ve işittiklerini</a:t>
            </a:r>
            <a:r>
              <a:rPr lang="tr-TR" sz="2800" dirty="0">
                <a:latin typeface="+mj-lt"/>
              </a:rPr>
              <a:t> kolay</a:t>
            </a:r>
            <a:r>
              <a:rPr lang="tr-TR" sz="2800" dirty="0">
                <a:latin typeface="+mj-lt"/>
                <a:cs typeface="Times New Roman" pitchFamily="18" charset="0"/>
              </a:rPr>
              <a:t> unutmazlar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Gözle okuma esnasında hiçbir şey anlamayabilirler</a:t>
            </a: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</a:rPr>
              <a:t>		Bu tür öğrencilerin s</a:t>
            </a:r>
            <a:r>
              <a:rPr lang="de-DE" sz="2800" dirty="0" err="1">
                <a:latin typeface="+mj-lt"/>
                <a:cs typeface="Times New Roman" pitchFamily="18" charset="0"/>
              </a:rPr>
              <a:t>esli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düşünmelerine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</a:rPr>
              <a:t>ve 	okumalarına </a:t>
            </a:r>
            <a:r>
              <a:rPr lang="de-DE" sz="2800" dirty="0" err="1">
                <a:latin typeface="+mj-lt"/>
                <a:cs typeface="Times New Roman" pitchFamily="18" charset="0"/>
              </a:rPr>
              <a:t>izin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verilmelidir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>
                <a:latin typeface="+mj-lt"/>
                <a:cs typeface="Times New Roman" pitchFamily="18" charset="0"/>
              </a:rPr>
              <a:t>Ses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kayıtları</a:t>
            </a:r>
            <a:r>
              <a:rPr lang="tr-TR" sz="2800" dirty="0">
                <a:latin typeface="+mj-lt"/>
              </a:rPr>
              <a:t> öğrenmelerini kolaylaştırır</a:t>
            </a:r>
            <a:endParaRPr lang="tr-TR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 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1115616" y="260350"/>
            <a:ext cx="7344172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İŞİT</a:t>
            </a: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SEL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5" name="4 Aşağı Bükülü Ok"/>
          <p:cNvSpPr/>
          <p:nvPr/>
        </p:nvSpPr>
        <p:spPr>
          <a:xfrm rot="2870798">
            <a:off x="3636368" y="1742280"/>
            <a:ext cx="719137" cy="5032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pic>
        <p:nvPicPr>
          <p:cNvPr id="6" name="Picture 8" descr="172006922335480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6256" y="115888"/>
            <a:ext cx="2135982" cy="1920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6 Metin kutusu"/>
          <p:cNvSpPr txBox="1"/>
          <p:nvPr/>
        </p:nvSpPr>
        <p:spPr>
          <a:xfrm>
            <a:off x="139700" y="205807"/>
            <a:ext cx="2560092" cy="1323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>
                <a:solidFill>
                  <a:srgbClr val="00B0F0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>
                <a:latin typeface="+mj-lt"/>
                <a:cs typeface="Arial" pitchFamily="34" charset="0"/>
              </a:rPr>
              <a:t>Dokunsa/Kinestetik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>
                <a:latin typeface="+mj-lt"/>
                <a:cs typeface="Arial" pitchFamily="34" charset="0"/>
              </a:rPr>
              <a:t>Sosyal</a:t>
            </a:r>
            <a:endParaRPr lang="tr-TR" sz="20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  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2349500"/>
            <a:ext cx="8153400" cy="37465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Daha çok soru sorarak, cevap vererek, tartışarak öğrenirler</a:t>
            </a: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Konuşma ve dinleme olanağı olduğu için grup çalışmaların</a:t>
            </a:r>
            <a:r>
              <a:rPr lang="tr-TR" sz="2800" dirty="0">
                <a:latin typeface="+mj-lt"/>
              </a:rPr>
              <a:t>ı tercih ederler</a:t>
            </a: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Görsel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konularda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dikkat</a:t>
            </a:r>
            <a:r>
              <a:rPr lang="tr-TR" sz="2800" dirty="0" err="1">
                <a:latin typeface="+mj-lt"/>
              </a:rPr>
              <a:t>leri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azal</a:t>
            </a:r>
            <a:r>
              <a:rPr lang="tr-TR" sz="2800" dirty="0" err="1">
                <a:latin typeface="+mj-lt"/>
              </a:rPr>
              <a:t>ır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876300" y="260350"/>
            <a:ext cx="7799388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   İŞİT</a:t>
            </a: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SEL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 bwMode="auto">
          <a:xfrm>
            <a:off x="450850" y="13589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32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Öğrenme Yolları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5 Aşağı Bükülü Ok"/>
          <p:cNvSpPr/>
          <p:nvPr/>
        </p:nvSpPr>
        <p:spPr>
          <a:xfrm rot="2870798">
            <a:off x="3487738" y="1668463"/>
            <a:ext cx="719137" cy="5032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pic>
        <p:nvPicPr>
          <p:cNvPr id="27655" name="Picture 8" descr="Listen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343400"/>
            <a:ext cx="2030413" cy="210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etin kutusu"/>
          <p:cNvSpPr txBox="1"/>
          <p:nvPr/>
        </p:nvSpPr>
        <p:spPr>
          <a:xfrm>
            <a:off x="0" y="0"/>
            <a:ext cx="2915816" cy="13239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Dokunsal/</a:t>
            </a:r>
            <a:r>
              <a:rPr lang="tr-TR" sz="2000" dirty="0" err="1">
                <a:latin typeface="+mj-lt"/>
                <a:cs typeface="Arial" pitchFamily="34" charset="0"/>
              </a:rPr>
              <a:t>Kinestetik</a:t>
            </a:r>
            <a:endParaRPr lang="tr-TR" sz="2000" dirty="0"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Sosyal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905000"/>
            <a:ext cx="8534400" cy="41910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4400" dirty="0">
                <a:latin typeface="+mj-lt"/>
              </a:rPr>
              <a:t>		</a:t>
            </a:r>
            <a:r>
              <a:rPr lang="tr-TR" dirty="0">
                <a:latin typeface="+mj-lt"/>
              </a:rPr>
              <a:t>Geleceğin cahili, 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latin typeface="+mj-lt"/>
              </a:rPr>
              <a:t>okuyamayan kişi olmayacaktır. 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>
              <a:latin typeface="+mj-lt"/>
            </a:endParaRPr>
          </a:p>
          <a:p>
            <a:pPr marL="320040" indent="-320040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latin typeface="+mj-lt"/>
              </a:rPr>
              <a:t>Nasıl öğreneceğini bilmeyen kişi olacaktır.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>
              <a:latin typeface="+mj-lt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dirty="0">
                <a:latin typeface="+mj-lt"/>
              </a:rPr>
              <a:t>			</a:t>
            </a:r>
          </a:p>
        </p:txBody>
      </p:sp>
      <p:sp>
        <p:nvSpPr>
          <p:cNvPr id="4" name="3 Aşağı Bükülü Ok"/>
          <p:cNvSpPr/>
          <p:nvPr/>
        </p:nvSpPr>
        <p:spPr>
          <a:xfrm rot="2904808">
            <a:off x="5106988" y="2646362"/>
            <a:ext cx="1150938" cy="792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26390"/>
            <a:ext cx="8229600" cy="396961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Çevrelerindeki olayları </a:t>
            </a:r>
            <a:r>
              <a:rPr lang="tr-TR" sz="2800" dirty="0">
                <a:latin typeface="+mj-lt"/>
                <a:cs typeface="Times New Roman" pitchFamily="18" charset="0"/>
              </a:rPr>
              <a:t>vücutları ile </a:t>
            </a:r>
            <a:r>
              <a:rPr lang="tr-TR" sz="2800" dirty="0">
                <a:latin typeface="+mj-lt"/>
              </a:rPr>
              <a:t>algılarlar</a:t>
            </a:r>
            <a:endParaRPr lang="en-US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Oldukça hareketlidirler, uzun süre oturamazlar</a:t>
            </a: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Konuşurken el ve kollarını kullanmayı</a:t>
            </a:r>
            <a:r>
              <a:rPr lang="tr-TR" sz="2800" dirty="0">
                <a:latin typeface="+mj-lt"/>
              </a:rPr>
              <a:t> </a:t>
            </a:r>
            <a:r>
              <a:rPr lang="tr-TR" sz="2800" dirty="0">
                <a:latin typeface="+mj-lt"/>
                <a:cs typeface="Times New Roman" pitchFamily="18" charset="0"/>
              </a:rPr>
              <a:t>severler 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Otururken ayaklarını sallama ve bir şeylerle (anahtar, kalem, kitap vb) oynama</a:t>
            </a:r>
            <a:r>
              <a:rPr lang="tr-TR" sz="2800" dirty="0">
                <a:latin typeface="+mj-lt"/>
              </a:rPr>
              <a:t> ihtiyacı hissederler</a:t>
            </a: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dirty="0">
              <a:latin typeface="+mj-lt"/>
            </a:endParaRPr>
          </a:p>
        </p:txBody>
      </p:sp>
      <p:pic>
        <p:nvPicPr>
          <p:cNvPr id="16388" name="Picture 4" descr="han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889" y="533400"/>
            <a:ext cx="1189037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 descr="Large confetti"/>
          <p:cNvSpPr txBox="1">
            <a:spLocks noChangeArrowheads="1"/>
          </p:cNvSpPr>
          <p:nvPr/>
        </p:nvSpPr>
        <p:spPr>
          <a:xfrm>
            <a:off x="1570459" y="415495"/>
            <a:ext cx="7344941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DOKUNSA</a:t>
            </a:r>
            <a:r>
              <a:rPr lang="de-DE" sz="3200" dirty="0">
                <a:latin typeface="+mj-lt"/>
                <a:ea typeface="+mj-ea"/>
                <a:cs typeface="Times New Roman" pitchFamily="18" charset="0"/>
              </a:rPr>
              <a:t>L</a:t>
            </a: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0" y="0"/>
            <a:ext cx="2843808" cy="1323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Dokunsal/</a:t>
            </a:r>
            <a:r>
              <a:rPr lang="tr-TR" sz="2000" b="1" dirty="0" err="1">
                <a:solidFill>
                  <a:srgbClr val="00B0F0"/>
                </a:solidFill>
                <a:latin typeface="+mj-lt"/>
                <a:cs typeface="Arial" pitchFamily="34" charset="0"/>
              </a:rPr>
              <a:t>Kinestetik</a:t>
            </a:r>
            <a:endParaRPr lang="tr-TR" sz="2000" b="1" dirty="0">
              <a:solidFill>
                <a:srgbClr val="00B0F0"/>
              </a:solidFill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Sosyal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95313" y="1412875"/>
            <a:ext cx="8153400" cy="9906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Öğrenme Yolları</a:t>
            </a:r>
            <a:endParaRPr lang="en-US" altLang="tr-TR" sz="3200" b="1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33625"/>
            <a:ext cx="8077200" cy="41910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S</a:t>
            </a:r>
            <a:r>
              <a:rPr lang="fr-FR" sz="2800" dirty="0" err="1">
                <a:latin typeface="+mj-lt"/>
                <a:cs typeface="Times New Roman" pitchFamily="18" charset="0"/>
              </a:rPr>
              <a:t>öylen</a:t>
            </a:r>
            <a:r>
              <a:rPr lang="tr-TR" sz="2800" dirty="0">
                <a:latin typeface="+mj-lt"/>
              </a:rPr>
              <a:t>enlerden ziyade </a:t>
            </a:r>
            <a:r>
              <a:rPr lang="fr-FR" sz="2800" dirty="0" err="1">
                <a:latin typeface="+mj-lt"/>
                <a:cs typeface="Times New Roman" pitchFamily="18" charset="0"/>
              </a:rPr>
              <a:t>yapıl</a:t>
            </a:r>
            <a:r>
              <a:rPr lang="tr-TR" sz="2800" dirty="0">
                <a:latin typeface="+mj-lt"/>
              </a:rPr>
              <a:t>anları</a:t>
            </a:r>
            <a:r>
              <a:rPr lang="fr-FR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</a:rPr>
              <a:t>h</a:t>
            </a:r>
            <a:r>
              <a:rPr lang="fr-FR" sz="2800" dirty="0" err="1">
                <a:latin typeface="+mj-lt"/>
                <a:cs typeface="Times New Roman" pitchFamily="18" charset="0"/>
              </a:rPr>
              <a:t>atırlar</a:t>
            </a:r>
            <a:r>
              <a:rPr lang="tr-TR" sz="2800" dirty="0" err="1">
                <a:latin typeface="+mj-lt"/>
              </a:rPr>
              <a:t>lar</a:t>
            </a:r>
            <a:r>
              <a:rPr lang="tr-TR" sz="2800" dirty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Daha </a:t>
            </a:r>
            <a:r>
              <a:rPr lang="tr-TR" sz="2800" dirty="0">
                <a:latin typeface="+mj-lt"/>
              </a:rPr>
              <a:t>çok </a:t>
            </a:r>
            <a:r>
              <a:rPr lang="tr-TR" sz="2800" dirty="0">
                <a:latin typeface="+mj-lt"/>
                <a:cs typeface="Times New Roman" pitchFamily="18" charset="0"/>
              </a:rPr>
              <a:t>somut şeyleri kavrarlar</a:t>
            </a:r>
            <a:r>
              <a:rPr lang="tr-TR" sz="2800" dirty="0">
                <a:latin typeface="+mj-lt"/>
              </a:rPr>
              <a:t>.</a:t>
            </a: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Dersi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anlatan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kişinin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mimik</a:t>
            </a:r>
            <a:r>
              <a:rPr lang="tr-TR" sz="2800" dirty="0">
                <a:latin typeface="+mj-lt"/>
              </a:rPr>
              <a:t> ve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drama</a:t>
            </a:r>
            <a:r>
              <a:rPr lang="tr-TR" sz="2800" dirty="0" err="1">
                <a:latin typeface="+mj-lt"/>
              </a:rPr>
              <a:t>ları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  <a:cs typeface="Times New Roman" pitchFamily="18" charset="0"/>
              </a:rPr>
              <a:t>dersi </a:t>
            </a:r>
            <a:r>
              <a:rPr lang="tr-TR" sz="2800" dirty="0">
                <a:latin typeface="+mj-lt"/>
              </a:rPr>
              <a:t>anlamalarına </a:t>
            </a:r>
            <a:r>
              <a:rPr lang="de-DE" sz="2800" dirty="0" err="1">
                <a:latin typeface="+mj-lt"/>
                <a:cs typeface="Times New Roman" pitchFamily="18" charset="0"/>
              </a:rPr>
              <a:t>yardımcı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olur</a:t>
            </a:r>
            <a:r>
              <a:rPr lang="de-DE" sz="2800" dirty="0">
                <a:latin typeface="+mj-lt"/>
                <a:cs typeface="Times New Roman" pitchFamily="18" charset="0"/>
              </a:rPr>
              <a:t>.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Düz anlatım ve görsel materyallerle dersin anlatılması  bu tür öğrencilerin öğrenmesine fazla katkı sağlamaz.</a:t>
            </a: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468313" y="260350"/>
            <a:ext cx="7799387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DOKUNSAL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6" name="5 Aşağı Bükülü Ok"/>
          <p:cNvSpPr/>
          <p:nvPr/>
        </p:nvSpPr>
        <p:spPr>
          <a:xfrm rot="2870798">
            <a:off x="3632200" y="1662113"/>
            <a:ext cx="719137" cy="5032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260350"/>
            <a:ext cx="2667000" cy="17795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  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48628"/>
            <a:ext cx="7848600" cy="2975208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 err="1">
                <a:latin typeface="+mj-lt"/>
                <a:cs typeface="Times New Roman" pitchFamily="18" charset="0"/>
              </a:rPr>
              <a:t>Öğrenebilmeleri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için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mutlaka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ellerini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kullanacakları</a:t>
            </a:r>
            <a:r>
              <a:rPr lang="de-DE" sz="2800" dirty="0">
                <a:latin typeface="+mj-lt"/>
                <a:cs typeface="Times New Roman" pitchFamily="18" charset="0"/>
              </a:rPr>
              <a:t>,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yaparak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yaşayarak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öğren</a:t>
            </a:r>
            <a:r>
              <a:rPr lang="tr-TR" sz="2800" dirty="0" err="1">
                <a:latin typeface="+mj-lt"/>
              </a:rPr>
              <a:t>ecekleri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tekniklerin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uygulanması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gerekir</a:t>
            </a:r>
            <a:endParaRPr lang="tr-TR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</a:rPr>
              <a:t>Fiziksel temas kurarak, b</a:t>
            </a:r>
            <a:r>
              <a:rPr lang="tr-TR" sz="2800" dirty="0">
                <a:latin typeface="+mj-lt"/>
                <a:cs typeface="Times New Roman" pitchFamily="18" charset="0"/>
              </a:rPr>
              <a:t>ozup </a:t>
            </a:r>
            <a:r>
              <a:rPr lang="tr-TR" sz="2800" dirty="0">
                <a:latin typeface="+mj-lt"/>
              </a:rPr>
              <a:t>yeniden yaparak,</a:t>
            </a:r>
            <a:r>
              <a:rPr lang="tr-TR" sz="2800" dirty="0">
                <a:latin typeface="+mj-lt"/>
                <a:cs typeface="Times New Roman" pitchFamily="18" charset="0"/>
              </a:rPr>
              <a:t> model </a:t>
            </a:r>
            <a:r>
              <a:rPr lang="tr-TR" sz="2800" dirty="0">
                <a:latin typeface="+mj-lt"/>
              </a:rPr>
              <a:t>oluşturarak, </a:t>
            </a:r>
            <a:r>
              <a:rPr lang="tr-TR" sz="2800" dirty="0">
                <a:latin typeface="+mj-lt"/>
                <a:cs typeface="Times New Roman" pitchFamily="18" charset="0"/>
              </a:rPr>
              <a:t>deney </a:t>
            </a:r>
            <a:r>
              <a:rPr lang="tr-TR" sz="2800" dirty="0">
                <a:latin typeface="+mj-lt"/>
              </a:rPr>
              <a:t>gerçekleştirerek, proje yaparak </a:t>
            </a:r>
            <a:r>
              <a:rPr lang="tr-TR" sz="2800" dirty="0">
                <a:latin typeface="+mj-lt"/>
                <a:cs typeface="Times New Roman" pitchFamily="18" charset="0"/>
              </a:rPr>
              <a:t>ve rol </a:t>
            </a:r>
            <a:r>
              <a:rPr lang="tr-TR" sz="2800" dirty="0">
                <a:latin typeface="+mj-lt"/>
              </a:rPr>
              <a:t>oynayarak </a:t>
            </a:r>
            <a:r>
              <a:rPr lang="tr-TR" sz="2800" dirty="0">
                <a:latin typeface="+mj-lt"/>
                <a:cs typeface="Times New Roman" pitchFamily="18" charset="0"/>
              </a:rPr>
              <a:t>öğren</a:t>
            </a:r>
            <a:r>
              <a:rPr lang="tr-TR" sz="2800" dirty="0">
                <a:latin typeface="+mj-lt"/>
              </a:rPr>
              <a:t>meyi tercih ederler</a:t>
            </a:r>
            <a:r>
              <a:rPr lang="tr-TR" sz="2800" dirty="0">
                <a:latin typeface="+mj-lt"/>
                <a:cs typeface="Times New Roman" pitchFamily="18" charset="0"/>
              </a:rPr>
              <a:t> 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1295400" y="260350"/>
            <a:ext cx="7848600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DOKUNSAL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30725" name="Picture 8" descr="j042832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911502"/>
            <a:ext cx="1416050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3" descr="j0089008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173" y="4810276"/>
            <a:ext cx="1573212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Metin kutusu"/>
          <p:cNvSpPr txBox="1"/>
          <p:nvPr/>
        </p:nvSpPr>
        <p:spPr>
          <a:xfrm>
            <a:off x="0" y="0"/>
            <a:ext cx="2771800" cy="13239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Dokunsal/</a:t>
            </a:r>
            <a:r>
              <a:rPr lang="tr-TR" sz="2000" b="1" dirty="0" err="1">
                <a:solidFill>
                  <a:srgbClr val="00B0F0"/>
                </a:solidFill>
                <a:latin typeface="+mj-lt"/>
                <a:cs typeface="Arial" pitchFamily="34" charset="0"/>
              </a:rPr>
              <a:t>Kinestetik</a:t>
            </a:r>
            <a:endParaRPr lang="tr-TR" sz="2000" b="1" dirty="0">
              <a:solidFill>
                <a:srgbClr val="00B0F0"/>
              </a:solidFill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latin typeface="+mj-lt"/>
                <a:cs typeface="Arial" pitchFamily="34" charset="0"/>
              </a:rPr>
              <a:t>Sosyal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>
          <a:xfrm>
            <a:off x="612775" y="1844675"/>
            <a:ext cx="8153400" cy="4251325"/>
          </a:xfrm>
        </p:spPr>
        <p:txBody>
          <a:bodyPr/>
          <a:lstStyle/>
          <a:p>
            <a:pPr eaLnBrk="1" hangingPunct="1"/>
            <a:r>
              <a:rPr lang="tr-TR" altLang="tr-TR" dirty="0"/>
              <a:t>Bazı bireyler ise başkalarıyla sosyal etkileşim (</a:t>
            </a:r>
            <a:r>
              <a:rPr lang="tr-TR" altLang="tr-TR" dirty="0" err="1"/>
              <a:t>interaksiyon</a:t>
            </a:r>
            <a:r>
              <a:rPr lang="tr-TR" altLang="tr-TR" dirty="0"/>
              <a:t>) halinde daha iyi öğrenir. 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Grup çalışmaları bu öğrenciler için uygundur.</a:t>
            </a:r>
          </a:p>
        </p:txBody>
      </p:sp>
      <p:sp>
        <p:nvSpPr>
          <p:cNvPr id="4" name="Rectangle 2" descr="Large confetti"/>
          <p:cNvSpPr txBox="1">
            <a:spLocks noChangeArrowheads="1"/>
          </p:cNvSpPr>
          <p:nvPr/>
        </p:nvSpPr>
        <p:spPr>
          <a:xfrm>
            <a:off x="1093788" y="260350"/>
            <a:ext cx="7799387" cy="12954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dirty="0">
                <a:latin typeface="+mj-lt"/>
                <a:ea typeface="+mj-ea"/>
                <a:cs typeface="Times New Roman" pitchFamily="18" charset="0"/>
              </a:rPr>
              <a:t>SOSYAL ÖĞRENME STİLİ</a:t>
            </a:r>
            <a:br>
              <a:rPr lang="de-DE" sz="3200" b="1" dirty="0">
                <a:latin typeface="+mj-lt"/>
                <a:ea typeface="+mj-ea"/>
                <a:cs typeface="Times New Roman" pitchFamily="18" charset="0"/>
              </a:rPr>
            </a:br>
            <a:endParaRPr lang="en-US" sz="3200" b="1" dirty="0"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0" y="0"/>
            <a:ext cx="2771800" cy="13239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Görsel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İşitsel</a:t>
            </a: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dirty="0">
                <a:solidFill>
                  <a:schemeClr val="bg1"/>
                </a:solidFill>
                <a:latin typeface="+mj-lt"/>
                <a:cs typeface="Arial" pitchFamily="34" charset="0"/>
              </a:rPr>
              <a:t>Dokunsal/</a:t>
            </a:r>
            <a:r>
              <a:rPr lang="tr-TR" sz="2000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Kinestetik</a:t>
            </a:r>
            <a:endParaRPr lang="tr-TR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marL="173038" indent="-173038">
              <a:buFont typeface="Wingdings" pitchFamily="2" charset="2"/>
              <a:buChar char="§"/>
              <a:defRPr/>
            </a:pPr>
            <a:r>
              <a:rPr lang="tr-TR" sz="2000" b="1" dirty="0">
                <a:solidFill>
                  <a:srgbClr val="00B0F0"/>
                </a:solidFill>
                <a:latin typeface="+mj-lt"/>
                <a:cs typeface="Arial" pitchFamily="34" charset="0"/>
              </a:rPr>
              <a:t>Sosyal</a:t>
            </a:r>
          </a:p>
        </p:txBody>
      </p:sp>
      <p:pic>
        <p:nvPicPr>
          <p:cNvPr id="31749" name="Picture 2" descr="http://2.bp.blogspot.com/-KrKP4mg6zW0/TzIBE8J9u_I/AAAAAAAAAYA/WMPgB0rHDgU/s1600/sosyal+medy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7" y="3724143"/>
            <a:ext cx="57816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dirty="0"/>
              <a:t>BİREY KENDİ ÖĞRENME STİLİNİ BİLDİĞİNDE</a:t>
            </a:r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>
          <a:xfrm>
            <a:off x="612775" y="2204864"/>
            <a:ext cx="8153400" cy="4176886"/>
          </a:xfrm>
        </p:spPr>
        <p:txBody>
          <a:bodyPr/>
          <a:lstStyle/>
          <a:p>
            <a:pPr eaLnBrk="1" hangingPunct="1"/>
            <a:r>
              <a:rPr lang="tr-TR" altLang="tr-TR" sz="2800" dirty="0"/>
              <a:t>Öğrenme sürecine, stilini devreye sokabilir.</a:t>
            </a:r>
          </a:p>
          <a:p>
            <a:pPr eaLnBrk="1" hangingPunct="1"/>
            <a:r>
              <a:rPr lang="tr-TR" altLang="tr-TR" sz="2800" dirty="0"/>
              <a:t>Etkin bir sorun çözücü durumuna gelir</a:t>
            </a:r>
          </a:p>
          <a:p>
            <a:pPr eaLnBrk="1" hangingPunct="1"/>
            <a:r>
              <a:rPr lang="tr-TR" altLang="tr-TR" sz="2800" dirty="0"/>
              <a:t>Benlik saygısını geliştirir.</a:t>
            </a:r>
          </a:p>
          <a:p>
            <a:pPr eaLnBrk="1" hangingPunct="1"/>
            <a:r>
              <a:rPr lang="tr-TR" altLang="tr-TR" sz="2800" dirty="0"/>
              <a:t>Kendine güveni artar.</a:t>
            </a:r>
          </a:p>
          <a:p>
            <a:pPr eaLnBrk="1" hangingPunct="1"/>
            <a:r>
              <a:rPr lang="tr-TR" altLang="tr-TR" sz="2800" dirty="0"/>
              <a:t>Eğitime karşı olumlu tutum sergiler.</a:t>
            </a:r>
          </a:p>
          <a:p>
            <a:pPr eaLnBrk="1" hangingPunct="1"/>
            <a:r>
              <a:rPr lang="tr-TR" altLang="tr-TR" sz="2800" dirty="0"/>
              <a:t>Etkili ve başarılı öğrenme gerçekleşir.</a:t>
            </a:r>
            <a:endParaRPr lang="tr-TR" alt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75CC94-3DAA-41D0-B959-D528D4D1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753228"/>
            <a:ext cx="7176653" cy="1080938"/>
          </a:xfrm>
        </p:spPr>
        <p:txBody>
          <a:bodyPr/>
          <a:lstStyle/>
          <a:p>
            <a:r>
              <a:rPr lang="tr-TR" dirty="0"/>
              <a:t>DİNLEDİĞİNİZ İÇİN TEŞEKKÜRLER…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60E714-90FC-4136-ABF3-EEA281EA5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3639857"/>
          </a:xfrm>
          <a:solidFill>
            <a:schemeClr val="accent4">
              <a:lumMod val="50000"/>
            </a:schemeClr>
          </a:solidFill>
          <a:ln w="76200">
            <a:solidFill>
              <a:schemeClr val="accent4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FAHRETTİN BİNGÖL</a:t>
            </a:r>
          </a:p>
          <a:p>
            <a:r>
              <a:rPr lang="tr-TR" dirty="0">
                <a:solidFill>
                  <a:srgbClr val="FFFF00"/>
                </a:solidFill>
              </a:rPr>
              <a:t>HOŞİN İMAM HATİP ORTAOKULU</a:t>
            </a:r>
          </a:p>
          <a:p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PSİKOLOJİK DANIŞMANLIK VE REHBERLİK SERVİSİ</a:t>
            </a:r>
          </a:p>
        </p:txBody>
      </p:sp>
    </p:spTree>
    <p:extLst>
      <p:ext uri="{BB962C8B-B14F-4D97-AF65-F5344CB8AC3E}">
        <p14:creationId xmlns:p14="http://schemas.microsoft.com/office/powerpoint/2010/main" val="376272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684213" y="1052513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D2DA7A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ADA7A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tr-TR" altLang="tr-TR" sz="2400">
              <a:latin typeface="Bradley Hand ITC" pitchFamily="66" charset="0"/>
            </a:endParaRPr>
          </a:p>
        </p:txBody>
      </p:sp>
      <p:grpSp>
        <p:nvGrpSpPr>
          <p:cNvPr id="11267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1268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797" name="Text Box 7"/>
            <p:cNvSpPr txBox="1">
              <a:spLocks noChangeArrowheads="1"/>
            </p:cNvSpPr>
            <p:nvPr/>
          </p:nvSpPr>
          <p:spPr bwMode="auto">
            <a:xfrm>
              <a:off x="336" y="164"/>
              <a:ext cx="1769" cy="1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tr-TR" sz="2200" b="1" dirty="0">
                  <a:latin typeface="+mj-lt"/>
                  <a:cs typeface="Arial" pitchFamily="34" charset="0"/>
                </a:rPr>
                <a:t>Adil bir değerlendirme için hepiniz aynı testten geçeceksiniz. Bunun için hepinizin şu ağaca tırmanması gerekiyor.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 dirty="0"/>
              <a:t>ÖRNEĞİN; DERS ÇALIŞIRKEN</a:t>
            </a:r>
            <a:endParaRPr lang="en-US" altLang="tr-TR" sz="28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458200" cy="461645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cs typeface="Times New Roman" pitchFamily="18" charset="0"/>
              </a:rPr>
              <a:t>ç</a:t>
            </a:r>
            <a:r>
              <a:rPr lang="de-DE" sz="2800" dirty="0" err="1">
                <a:cs typeface="Times New Roman" pitchFamily="18" charset="0"/>
              </a:rPr>
              <a:t>alışma</a:t>
            </a:r>
            <a:r>
              <a:rPr lang="de-DE" sz="2800" dirty="0">
                <a:cs typeface="Times New Roman" pitchFamily="18" charset="0"/>
              </a:rPr>
              <a:t> </a:t>
            </a:r>
            <a:r>
              <a:rPr lang="de-DE" sz="2800" dirty="0" err="1">
                <a:cs typeface="Times New Roman" pitchFamily="18" charset="0"/>
              </a:rPr>
              <a:t>ortamının</a:t>
            </a:r>
            <a:r>
              <a:rPr lang="tr-TR" sz="2800" dirty="0"/>
              <a:t> gürültülü</a:t>
            </a:r>
            <a:r>
              <a:rPr lang="de-DE" sz="2800" dirty="0">
                <a:cs typeface="Times New Roman" pitchFamily="18" charset="0"/>
              </a:rPr>
              <a:t>/</a:t>
            </a:r>
            <a:r>
              <a:rPr lang="de-DE" sz="2800" dirty="0" err="1">
                <a:cs typeface="Times New Roman" pitchFamily="18" charset="0"/>
              </a:rPr>
              <a:t>sessiz</a:t>
            </a:r>
            <a:r>
              <a:rPr lang="de-DE" sz="2800" dirty="0">
                <a:cs typeface="Times New Roman" pitchFamily="18" charset="0"/>
              </a:rPr>
              <a:t> </a:t>
            </a:r>
            <a:r>
              <a:rPr lang="de-DE" sz="2800" dirty="0" err="1">
                <a:cs typeface="Times New Roman" pitchFamily="18" charset="0"/>
              </a:rPr>
              <a:t>olması</a:t>
            </a:r>
            <a:endParaRPr lang="en-US" sz="2800" dirty="0">
              <a:cs typeface="Times New Roman" pitchFamily="18" charset="0"/>
            </a:endParaRPr>
          </a:p>
          <a:p>
            <a:pPr marL="274638" indent="-274638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cs typeface="Times New Roman" pitchFamily="18" charset="0"/>
              </a:rPr>
              <a:t>d</a:t>
            </a:r>
            <a:r>
              <a:rPr lang="en-US" sz="2800" dirty="0" err="1">
                <a:cs typeface="Times New Roman" pitchFamily="18" charset="0"/>
              </a:rPr>
              <a:t>üzenli</a:t>
            </a:r>
            <a:r>
              <a:rPr lang="en-US" sz="2800" dirty="0">
                <a:cs typeface="Times New Roman" pitchFamily="18" charset="0"/>
              </a:rPr>
              <a:t>/</a:t>
            </a:r>
            <a:r>
              <a:rPr lang="en-US" sz="2800" dirty="0" err="1">
                <a:cs typeface="Times New Roman" pitchFamily="18" charset="0"/>
              </a:rPr>
              <a:t>düzensiz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çalışma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ortamı</a:t>
            </a:r>
            <a:endParaRPr lang="en-US" sz="2800" dirty="0"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cs typeface="Times New Roman" pitchFamily="18" charset="0"/>
              </a:rPr>
              <a:t>h</a:t>
            </a:r>
            <a:r>
              <a:rPr lang="en-US" sz="2800" dirty="0" err="1">
                <a:cs typeface="Times New Roman" pitchFamily="18" charset="0"/>
              </a:rPr>
              <a:t>areket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tr-TR" sz="2800" dirty="0"/>
              <a:t>etme</a:t>
            </a:r>
            <a:r>
              <a:rPr lang="en-US" sz="2800" dirty="0">
                <a:cs typeface="Times New Roman" pitchFamily="18" charset="0"/>
              </a:rPr>
              <a:t>/</a:t>
            </a:r>
            <a:r>
              <a:rPr lang="en-US" sz="2800" dirty="0" err="1">
                <a:cs typeface="Times New Roman" pitchFamily="18" charset="0"/>
              </a:rPr>
              <a:t>sürekli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oturma</a:t>
            </a:r>
            <a:r>
              <a:rPr lang="tr-TR" sz="2800" dirty="0">
                <a:cs typeface="Times New Roman" pitchFamily="18" charset="0"/>
              </a:rPr>
              <a:t>…</a:t>
            </a: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cs typeface="Times New Roman" pitchFamily="18" charset="0"/>
            </a:endParaRPr>
          </a:p>
          <a:p>
            <a:pPr marL="320040" indent="-320040" algn="r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tr-TR" sz="2400" dirty="0"/>
              <a:t>Tercih edilen bu yollar bireyin “öğrenme </a:t>
            </a:r>
            <a:r>
              <a:rPr lang="tr-TR" sz="2400" dirty="0" err="1"/>
              <a:t>stili”ni</a:t>
            </a:r>
            <a:r>
              <a:rPr lang="tr-TR" sz="2400" dirty="0"/>
              <a:t> belirler.</a:t>
            </a:r>
          </a:p>
          <a:p>
            <a:pPr marL="320040" indent="-320040" eaLnBrk="1" fontAlgn="auto" hangingPunct="1">
              <a:lnSpc>
                <a:spcPct val="140000"/>
              </a:lnSpc>
              <a:spcAft>
                <a:spcPts val="0"/>
              </a:spcAft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 dirty="0"/>
              <a:t>ÖĞRENME STİLİ NEDİR?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696200" cy="4191000"/>
          </a:xfrm>
        </p:spPr>
        <p:txBody>
          <a:bodyPr>
            <a:normAutofit lnSpcReduction="10000"/>
          </a:bodyPr>
          <a:lstStyle/>
          <a:p>
            <a:pPr marL="387350" indent="-38735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dirty="0">
                <a:latin typeface="+mj-lt"/>
                <a:cs typeface="Times New Roman" pitchFamily="18" charset="0"/>
              </a:rPr>
              <a:t>		</a:t>
            </a:r>
            <a:r>
              <a:rPr lang="tr-TR" sz="2800" dirty="0">
                <a:latin typeface="+mj-lt"/>
                <a:cs typeface="Times New Roman" pitchFamily="18" charset="0"/>
              </a:rPr>
              <a:t>“Her bireyin yeni ve zor bir bilgiyi öğrenmeye hazırlanırken, öğrenirken ve hatırlarken farklı ve kendilerine özgü yollar kullanmasıdır.”</a:t>
            </a:r>
            <a:endParaRPr lang="tr-TR" sz="2800" dirty="0">
              <a:latin typeface="+mj-lt"/>
            </a:endParaRPr>
          </a:p>
          <a:p>
            <a:pPr marL="387350" indent="-38735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Courier New" pitchFamily="49" charset="0"/>
              </a:rPr>
              <a:t>	</a:t>
            </a:r>
          </a:p>
          <a:p>
            <a:pPr marL="387350" indent="-38735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Courier New" pitchFamily="49" charset="0"/>
              </a:rPr>
              <a:t>		</a:t>
            </a:r>
          </a:p>
          <a:p>
            <a:pPr marL="387350" indent="-387350"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Courier New" pitchFamily="49" charset="0"/>
              </a:rPr>
              <a:t>Her öğrencinin en iyi öğrendiği yol, </a:t>
            </a:r>
          </a:p>
          <a:p>
            <a:pPr marL="387350" indent="-387350" algn="ctr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  <a:cs typeface="Courier New" pitchFamily="49" charset="0"/>
              </a:rPr>
              <a:t>onun öğrenme stilidir.</a:t>
            </a:r>
            <a:endParaRPr lang="tr-TR" sz="2800" dirty="0">
              <a:latin typeface="+mj-lt"/>
            </a:endParaRPr>
          </a:p>
          <a:p>
            <a:pPr marL="387350" indent="-38735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tr-TR" dirty="0">
              <a:latin typeface="+mj-lt"/>
              <a:cs typeface="Courier New" pitchFamily="49" charset="0"/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4211638" y="3573463"/>
            <a:ext cx="431800" cy="7191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ÖĞRENME STİLİ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tr-TR" dirty="0"/>
              <a:t>Bilgiyi kavrama ve işlemede kişisel olarak tercih edilen yol/yöntemdir.</a:t>
            </a:r>
          </a:p>
          <a:p>
            <a:pPr eaLnBrk="1" hangingPunct="1">
              <a:defRPr/>
            </a:pP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4067175" y="1700213"/>
            <a:ext cx="360363" cy="4333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79873" name="Picture 1" descr="C:\Documents and Settings\All Users\Belgeler\Resimlerim\Örnek Resimler\psikoloji-33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789039"/>
            <a:ext cx="2447925" cy="27927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ÖĞRENME STİLİ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3988" cy="4548188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İyi veya kötü öğrenme stili yoktur </a:t>
            </a: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Hiçbiri diğerin</a:t>
            </a:r>
            <a:r>
              <a:rPr lang="tr-TR" sz="2800" dirty="0">
                <a:latin typeface="+mj-lt"/>
              </a:rPr>
              <a:t>den</a:t>
            </a:r>
            <a:r>
              <a:rPr lang="tr-TR" sz="2800" dirty="0">
                <a:latin typeface="+mj-lt"/>
                <a:cs typeface="Times New Roman" pitchFamily="18" charset="0"/>
              </a:rPr>
              <a:t> üstün</a:t>
            </a:r>
            <a:r>
              <a:rPr lang="tr-TR" sz="2800" dirty="0">
                <a:latin typeface="+mj-lt"/>
              </a:rPr>
              <a:t> değil</a:t>
            </a:r>
            <a:r>
              <a:rPr lang="tr-TR" sz="2800" dirty="0">
                <a:latin typeface="+mj-lt"/>
                <a:cs typeface="Times New Roman" pitchFamily="18" charset="0"/>
              </a:rPr>
              <a:t> </a:t>
            </a: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Öğrenme stilleri doğuştan var olan karakteristik bir özelliktir</a:t>
            </a:r>
          </a:p>
          <a:p>
            <a:pPr marL="320040" indent="-320040" eaLnBrk="1" fontAlgn="auto" hangingPunct="1">
              <a:lnSpc>
                <a:spcPct val="13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tr-TR" sz="2800" dirty="0">
                <a:latin typeface="+mj-lt"/>
              </a:rPr>
              <a:t>Öğrenme stilimiz yaşam boyu değişmez ancak, yaşamımızı değiştirir.</a:t>
            </a:r>
            <a:endParaRPr lang="tr-TR" sz="2800" dirty="0">
              <a:latin typeface="+mj-lt"/>
              <a:cs typeface="Courier New" pitchFamily="49" charset="0"/>
            </a:endParaRPr>
          </a:p>
          <a:p>
            <a:pPr marL="320040" indent="-320040" eaLnBrk="1" fontAlgn="auto" hangingPunct="1">
              <a:lnSpc>
                <a:spcPct val="11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tr-TR" sz="2800" dirty="0">
              <a:latin typeface="+mj-lt"/>
              <a:cs typeface="Courier New" pitchFamily="49" charset="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tr-TR" sz="2800" dirty="0">
              <a:latin typeface="+mj-lt"/>
            </a:endParaRPr>
          </a:p>
        </p:txBody>
      </p:sp>
      <p:pic>
        <p:nvPicPr>
          <p:cNvPr id="15364" name="Picture 12" descr="j029913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15017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   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4864"/>
            <a:ext cx="8062913" cy="4176886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de-DE" sz="2800" dirty="0">
                <a:latin typeface="+mj-lt"/>
                <a:cs typeface="Times New Roman" pitchFamily="18" charset="0"/>
              </a:rPr>
              <a:t>Ö</a:t>
            </a:r>
            <a:r>
              <a:rPr lang="tr-TR" sz="2800" dirty="0">
                <a:latin typeface="+mj-lt"/>
                <a:cs typeface="Times New Roman" pitchFamily="18" charset="0"/>
              </a:rPr>
              <a:t>ğ</a:t>
            </a:r>
            <a:r>
              <a:rPr lang="de-DE" sz="2800" dirty="0" err="1">
                <a:latin typeface="+mj-lt"/>
                <a:cs typeface="Times New Roman" pitchFamily="18" charset="0"/>
              </a:rPr>
              <a:t>renme</a:t>
            </a:r>
            <a:r>
              <a:rPr lang="de-DE" sz="2800" dirty="0">
                <a:latin typeface="+mj-lt"/>
                <a:cs typeface="Times New Roman" pitchFamily="18" charset="0"/>
              </a:rPr>
              <a:t> stiller</a:t>
            </a:r>
            <a:r>
              <a:rPr lang="tr-TR" sz="2800" dirty="0">
                <a:latin typeface="+mj-lt"/>
                <a:cs typeface="Times New Roman" pitchFamily="18" charset="0"/>
              </a:rPr>
              <a:t>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ile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tr-TR" sz="2800" dirty="0">
                <a:latin typeface="+mj-lt"/>
                <a:cs typeface="Times New Roman" pitchFamily="18" charset="0"/>
              </a:rPr>
              <a:t>z</a:t>
            </a:r>
            <a:r>
              <a:rPr lang="de-DE" sz="2800" dirty="0" err="1">
                <a:latin typeface="+mj-lt"/>
                <a:cs typeface="Times New Roman" pitchFamily="18" charset="0"/>
              </a:rPr>
              <a:t>eka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aras</a:t>
            </a:r>
            <a:r>
              <a:rPr lang="tr-TR" sz="2800" dirty="0">
                <a:latin typeface="+mj-lt"/>
              </a:rPr>
              <a:t>ı</a:t>
            </a:r>
            <a:r>
              <a:rPr lang="de-DE" sz="2800" dirty="0" err="1">
                <a:latin typeface="+mj-lt"/>
                <a:cs typeface="Times New Roman" pitchFamily="18" charset="0"/>
              </a:rPr>
              <a:t>nda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bir</a:t>
            </a:r>
            <a:r>
              <a:rPr lang="tr-TR" sz="2800" dirty="0">
                <a:latin typeface="+mj-lt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ilişki</a:t>
            </a:r>
            <a:r>
              <a:rPr lang="de-DE" sz="2800" dirty="0">
                <a:latin typeface="+mj-lt"/>
                <a:cs typeface="Times New Roman" pitchFamily="18" charset="0"/>
              </a:rPr>
              <a:t> </a:t>
            </a:r>
            <a:r>
              <a:rPr lang="de-DE" sz="2800" dirty="0" err="1">
                <a:latin typeface="+mj-lt"/>
                <a:cs typeface="Times New Roman" pitchFamily="18" charset="0"/>
              </a:rPr>
              <a:t>yoktur</a:t>
            </a:r>
            <a:endParaRPr lang="tr-TR" sz="2800" dirty="0">
              <a:latin typeface="+mj-lt"/>
              <a:cs typeface="Times New Roman" pitchFamily="18" charset="0"/>
            </a:endParaRPr>
          </a:p>
          <a:p>
            <a:pPr marL="320040" indent="-320040" eaLnBrk="1" fontAlgn="auto" hangingPunct="1">
              <a:lnSpc>
                <a:spcPct val="14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tr-TR" sz="2800" dirty="0">
                <a:latin typeface="+mj-lt"/>
                <a:cs typeface="Times New Roman" pitchFamily="18" charset="0"/>
              </a:rPr>
              <a:t>Bireyler kendi öğrenme stillerine uygun koşullarda daha kolay ve etkili öğrenir</a:t>
            </a:r>
          </a:p>
          <a:p>
            <a:pPr marL="320040" indent="-320040" algn="ctr" eaLnBrk="1" fontAlgn="auto" hangingPunct="1">
              <a:lnSpc>
                <a:spcPct val="140000"/>
              </a:lnSpc>
              <a:spcAft>
                <a:spcPts val="0"/>
              </a:spcAft>
              <a:buFont typeface="Wingdings"/>
              <a:buNone/>
              <a:defRPr/>
            </a:pPr>
            <a:endParaRPr lang="tr-TR" sz="2800" dirty="0">
              <a:latin typeface="+mj-lt"/>
              <a:cs typeface="Times New Roman" pitchFamily="18" charset="0"/>
            </a:endParaRPr>
          </a:p>
          <a:p>
            <a:pPr marL="320040" indent="-320040" algn="ctr" eaLnBrk="1" fontAlgn="auto" hangingPunct="1">
              <a:lnSpc>
                <a:spcPct val="14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tr-TR" sz="2800" dirty="0">
                <a:latin typeface="+mj-lt"/>
              </a:rPr>
              <a:t>Çünkü; bir </a:t>
            </a:r>
            <a:r>
              <a:rPr lang="tr-TR" sz="2800" dirty="0">
                <a:latin typeface="+mj-lt"/>
                <a:cs typeface="Times New Roman" pitchFamily="18" charset="0"/>
              </a:rPr>
              <a:t>etkinli</a:t>
            </a:r>
            <a:r>
              <a:rPr lang="tr-TR" sz="2800" dirty="0">
                <a:latin typeface="+mj-lt"/>
              </a:rPr>
              <a:t>k</a:t>
            </a:r>
            <a:r>
              <a:rPr lang="tr-TR" sz="2800" dirty="0">
                <a:latin typeface="+mj-lt"/>
                <a:cs typeface="Times New Roman" pitchFamily="18" charset="0"/>
              </a:rPr>
              <a:t> bir öğrenci için</a:t>
            </a:r>
          </a:p>
          <a:p>
            <a:pPr marL="320040" indent="-320040" algn="ctr" eaLnBrk="1" fontAlgn="auto" hangingPunct="1">
              <a:lnSpc>
                <a:spcPct val="140000"/>
              </a:lnSpc>
              <a:spcAft>
                <a:spcPts val="0"/>
              </a:spcAft>
              <a:buFontTx/>
              <a:buNone/>
              <a:defRPr/>
            </a:pPr>
            <a:r>
              <a:rPr lang="tr-TR" sz="2800" dirty="0">
                <a:latin typeface="+mj-lt"/>
              </a:rPr>
              <a:t>keyif verici iken</a:t>
            </a:r>
            <a:r>
              <a:rPr lang="tr-TR" sz="2800" dirty="0">
                <a:latin typeface="+mj-lt"/>
                <a:cs typeface="Times New Roman" pitchFamily="18" charset="0"/>
              </a:rPr>
              <a:t>, diğeri için </a:t>
            </a:r>
            <a:r>
              <a:rPr lang="tr-TR" sz="2800" dirty="0">
                <a:latin typeface="+mj-lt"/>
              </a:rPr>
              <a:t>sıkıcı o</a:t>
            </a:r>
            <a:r>
              <a:rPr lang="tr-TR" sz="2800" dirty="0">
                <a:latin typeface="+mj-lt"/>
                <a:cs typeface="Times New Roman" pitchFamily="18" charset="0"/>
              </a:rPr>
              <a:t>labilir.</a:t>
            </a:r>
            <a:r>
              <a:rPr lang="en-US" sz="2800" dirty="0">
                <a:latin typeface="+mj-lt"/>
              </a:rPr>
              <a:t> </a:t>
            </a:r>
            <a:endParaRPr lang="tr-TR" sz="2800" dirty="0">
              <a:latin typeface="+mj-lt"/>
            </a:endParaRPr>
          </a:p>
          <a:p>
            <a:pPr marL="320040" indent="-320040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tr-TR" sz="2800" dirty="0">
              <a:latin typeface="+mj-lt"/>
            </a:endParaRP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>
          <a:xfrm>
            <a:off x="134937" y="798397"/>
            <a:ext cx="8153400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</a:t>
            </a:r>
            <a:r>
              <a:rPr lang="tr-TR" altLang="tr-TR" sz="4400" dirty="0"/>
              <a:t>ÖĞRENME STİLİ</a:t>
            </a:r>
            <a:endParaRPr lang="tr-TR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5 Aşağı Ok"/>
          <p:cNvSpPr/>
          <p:nvPr/>
        </p:nvSpPr>
        <p:spPr>
          <a:xfrm>
            <a:off x="4211637" y="4144525"/>
            <a:ext cx="360363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0" y="753228"/>
            <a:ext cx="7812359" cy="1080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/>
              <a:t>Ö</a:t>
            </a:r>
            <a:r>
              <a:rPr lang="tr-TR" altLang="tr-TR" sz="3600" dirty="0"/>
              <a:t>ĞRENME STİLİNİ BİLMEK NİÇİN ÖNEMLİ?</a:t>
            </a:r>
            <a:br>
              <a:rPr lang="tr-TR" altLang="tr-TR" sz="3600" dirty="0"/>
            </a:br>
            <a:endParaRPr lang="tr-TR" altLang="tr-TR" sz="3600" dirty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612775" y="2276872"/>
            <a:ext cx="8153400" cy="3960416"/>
          </a:xfrm>
        </p:spPr>
        <p:txBody>
          <a:bodyPr/>
          <a:lstStyle/>
          <a:p>
            <a:pPr eaLnBrk="1" hangingPunct="1"/>
            <a:r>
              <a:rPr lang="tr-TR" altLang="tr-TR" sz="2800" dirty="0"/>
              <a:t>Bireylerin öğrenme döngüsündeki güçlü ve zayıf yönlerinin bilinmesini sağlar</a:t>
            </a:r>
          </a:p>
          <a:p>
            <a:pPr eaLnBrk="1" hangingPunct="1"/>
            <a:endParaRPr lang="tr-TR" altLang="tr-TR" sz="2800" dirty="0"/>
          </a:p>
          <a:p>
            <a:pPr eaLnBrk="1" hangingPunct="1"/>
            <a:r>
              <a:rPr lang="tr-TR" altLang="tr-TR" sz="2800" dirty="0"/>
              <a:t>Zayıf yönlerin geliştirilmesi için önlemler alınmasına olanak sağlar </a:t>
            </a:r>
          </a:p>
          <a:p>
            <a:pPr eaLnBrk="1" hangingPunct="1"/>
            <a:endParaRPr lang="tr-TR" altLang="tr-TR" sz="2800" dirty="0"/>
          </a:p>
          <a:p>
            <a:pPr eaLnBrk="1" hangingPunct="1"/>
            <a:r>
              <a:rPr lang="tr-TR" altLang="tr-TR" sz="2800" dirty="0"/>
              <a:t>Birlikte çalışmaya en uygun bireylerin bir araya getirilmesine olanak sağlar</a:t>
            </a:r>
          </a:p>
          <a:p>
            <a:pPr eaLnBrk="1" hangingPunct="1"/>
            <a:endParaRPr lang="tr-TR" altLang="tr-TR" sz="2800" dirty="0"/>
          </a:p>
          <a:p>
            <a:pPr eaLnBrk="1" hangingPunct="1"/>
            <a:endParaRPr lang="tr-TR" altLang="tr-T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1304</TotalTime>
  <Words>657</Words>
  <Application>Microsoft Office PowerPoint</Application>
  <PresentationFormat>Ekran Gösterisi (4:3)</PresentationFormat>
  <Paragraphs>175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Arial</vt:lpstr>
      <vt:lpstr>Bradley Hand ITC</vt:lpstr>
      <vt:lpstr>Trebuchet MS</vt:lpstr>
      <vt:lpstr>Wingdings</vt:lpstr>
      <vt:lpstr>Berlin</vt:lpstr>
      <vt:lpstr> ÖĞRENME STİLLERİ</vt:lpstr>
      <vt:lpstr>  </vt:lpstr>
      <vt:lpstr>PowerPoint Sunusu</vt:lpstr>
      <vt:lpstr>ÖRNEĞİN; DERS ÇALIŞIRKEN</vt:lpstr>
      <vt:lpstr>ÖĞRENME STİLİ NEDİR?</vt:lpstr>
      <vt:lpstr>ÖĞRENME STİLİ</vt:lpstr>
      <vt:lpstr>ÖĞRENME STİLİ</vt:lpstr>
      <vt:lpstr>    </vt:lpstr>
      <vt:lpstr>ÖĞRENME STİLİNİ BİLMEK NİÇİN ÖNEMLİ? </vt:lpstr>
      <vt:lpstr>PowerPoint Sunusu</vt:lpstr>
      <vt:lpstr>PowerPoint Sunusu</vt:lpstr>
      <vt:lpstr>PowerPoint Sunusu</vt:lpstr>
      <vt:lpstr>PowerPoint Sunusu</vt:lpstr>
      <vt:lpstr>GÖRSEL ÖĞRENME STİLİ </vt:lpstr>
      <vt:lpstr>Öğrenme Yoları</vt:lpstr>
      <vt:lpstr>Öğrenme Yolları</vt:lpstr>
      <vt:lpstr>PowerPoint Sunusu</vt:lpstr>
      <vt:lpstr>Öğrenme Yolları</vt:lpstr>
      <vt:lpstr>   </vt:lpstr>
      <vt:lpstr>PowerPoint Sunusu</vt:lpstr>
      <vt:lpstr>Öğrenme Yolları</vt:lpstr>
      <vt:lpstr>   </vt:lpstr>
      <vt:lpstr>PowerPoint Sunusu</vt:lpstr>
      <vt:lpstr>BİREY KENDİ ÖĞRENME STİLİNİ BİLDİĞİNDE</vt:lpstr>
      <vt:lpstr>DİNLEDİĞİNİZ İÇİN TEŞEKKÜRLER…</vt:lpstr>
    </vt:vector>
  </TitlesOfParts>
  <Company>ipek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ipek</dc:creator>
  <cp:lastModifiedBy>Windows_7</cp:lastModifiedBy>
  <cp:revision>141</cp:revision>
  <dcterms:created xsi:type="dcterms:W3CDTF">2007-06-23T11:08:30Z</dcterms:created>
  <dcterms:modified xsi:type="dcterms:W3CDTF">2021-04-08T17:08:47Z</dcterms:modified>
</cp:coreProperties>
</file>