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87" r:id="rId19"/>
    <p:sldId id="275" r:id="rId20"/>
    <p:sldId id="276" r:id="rId21"/>
    <p:sldId id="277" r:id="rId22"/>
    <p:sldId id="278" r:id="rId23"/>
    <p:sldId id="279" r:id="rId24"/>
    <p:sldId id="280" r:id="rId25"/>
    <p:sldId id="282" r:id="rId26"/>
    <p:sldId id="281" r:id="rId27"/>
    <p:sldId id="284" r:id="rId28"/>
    <p:sldId id="288" r:id="rId29"/>
    <p:sldId id="289" r:id="rId30"/>
    <p:sldId id="290" r:id="rId31"/>
    <p:sldId id="291" r:id="rId32"/>
    <p:sldId id="292" r:id="rId33"/>
    <p:sldId id="294" r:id="rId34"/>
    <p:sldId id="295" r:id="rId35"/>
    <p:sldId id="296" r:id="rId36"/>
    <p:sldId id="297" r:id="rId37"/>
    <p:sldId id="298" r:id="rId38"/>
    <p:sldId id="29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F6A68F22-4DCE-4B14-8232-EE0C32F79662}" type="slidenum">
              <a:rPr lang="tr-TR" smtClean="0"/>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67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291562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0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74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399551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73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a:t>Asıl başlık stilini düzenlemek için tıklayın</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57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9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254836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A68F22-4DCE-4B14-8232-EE0C32F79662}" type="slidenum">
              <a:rPr lang="tr-TR" smtClean="0"/>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0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291069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A68F22-4DCE-4B14-8232-EE0C32F79662}" type="slidenum">
              <a:rPr lang="tr-TR" smtClean="0"/>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4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A68F22-4DCE-4B14-8232-EE0C32F79662}" type="slidenum">
              <a:rPr lang="tr-TR" smtClean="0"/>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74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117674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A68F22-4DCE-4B14-8232-EE0C32F79662}" type="slidenum">
              <a:rPr lang="tr-TR" smtClean="0"/>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90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E5BC80-1184-4187-A38A-BB8228D3606B}" type="datetimeFigureOut">
              <a:rPr lang="tr-TR" smtClean="0"/>
              <a:pPr/>
              <a:t>08.03.2021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A68F22-4DCE-4B14-8232-EE0C32F79662}" type="slidenum">
              <a:rPr lang="tr-TR" smtClean="0"/>
              <a:pPr/>
              <a:t>‹#›</a:t>
            </a:fld>
            <a:endParaRPr lang="tr-TR"/>
          </a:p>
        </p:txBody>
      </p:sp>
    </p:spTree>
    <p:extLst>
      <p:ext uri="{BB962C8B-B14F-4D97-AF65-F5344CB8AC3E}">
        <p14:creationId xmlns:p14="http://schemas.microsoft.com/office/powerpoint/2010/main" val="214189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E5BC80-1184-4187-A38A-BB8228D3606B}" type="datetimeFigureOut">
              <a:rPr lang="tr-TR" smtClean="0"/>
              <a:pPr/>
              <a:t>08.03.2021</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A68F22-4DCE-4B14-8232-EE0C32F79662}" type="slidenum">
              <a:rPr lang="tr-TR" smtClean="0"/>
              <a:pPr/>
              <a:t>‹#›</a:t>
            </a:fld>
            <a:endParaRPr lang="tr-TR"/>
          </a:p>
        </p:txBody>
      </p:sp>
    </p:spTree>
    <p:extLst>
      <p:ext uri="{BB962C8B-B14F-4D97-AF65-F5344CB8AC3E}">
        <p14:creationId xmlns:p14="http://schemas.microsoft.com/office/powerpoint/2010/main" val="40522870"/>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4414" y="2143116"/>
            <a:ext cx="6669954" cy="1470025"/>
          </a:xfrm>
        </p:spPr>
        <p:txBody>
          <a:bodyPr>
            <a:noAutofit/>
          </a:bodyPr>
          <a:lstStyle/>
          <a:p>
            <a:pPr algn="ctr"/>
            <a:r>
              <a:rPr lang="tr-TR" sz="3600" b="1" dirty="0">
                <a:effectLst>
                  <a:outerShdw blurRad="38100" dist="38100" dir="2700000" algn="tl">
                    <a:srgbClr val="000000">
                      <a:alpha val="43137"/>
                    </a:srgbClr>
                  </a:outerShdw>
                </a:effectLst>
                <a:latin typeface="Calibri" pitchFamily="34" charset="0"/>
                <a:cs typeface="Calibri" pitchFamily="34" charset="0"/>
              </a:rPr>
              <a:t>GELİŞİM DÖNEMİ ÖZELLİKLERİ</a:t>
            </a:r>
            <a:br>
              <a:rPr lang="tr-TR" sz="3600" b="1" dirty="0">
                <a:effectLst>
                  <a:outerShdw blurRad="38100" dist="38100" dir="2700000" algn="tl">
                    <a:srgbClr val="000000">
                      <a:alpha val="43137"/>
                    </a:srgbClr>
                  </a:outerShdw>
                </a:effectLst>
                <a:latin typeface="Calibri" pitchFamily="34" charset="0"/>
                <a:cs typeface="Calibri" pitchFamily="34" charset="0"/>
              </a:rPr>
            </a:br>
            <a:r>
              <a:rPr lang="tr-TR" sz="3600" b="1" dirty="0">
                <a:effectLst>
                  <a:outerShdw blurRad="38100" dist="38100" dir="2700000" algn="tl">
                    <a:srgbClr val="000000">
                      <a:alpha val="43137"/>
                    </a:srgbClr>
                  </a:outerShdw>
                </a:effectLst>
                <a:latin typeface="Calibri" pitchFamily="34" charset="0"/>
                <a:cs typeface="Calibri" pitchFamily="34" charset="0"/>
              </a:rPr>
              <a:t>(9-12 YAŞ)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39552" y="1196752"/>
            <a:ext cx="7858180" cy="830997"/>
          </a:xfrm>
          <a:prstGeom prst="rect">
            <a:avLst/>
          </a:prstGeom>
          <a:noFill/>
        </p:spPr>
        <p:txBody>
          <a:bodyPr wrap="square" rtlCol="0">
            <a:spAutoFit/>
          </a:bodyPr>
          <a:lstStyle/>
          <a:p>
            <a:r>
              <a:rPr lang="tr-TR" sz="2400" dirty="0">
                <a:latin typeface="Calibri" pitchFamily="34" charset="0"/>
                <a:cs typeface="Calibri" pitchFamily="34" charset="0"/>
              </a:rPr>
              <a:t>Gelişim yaşam boyu sürer; ancak çocukluk döneminde diğer tüm dönemlere oranla açıkça daha fazla görülebilir.</a:t>
            </a:r>
          </a:p>
        </p:txBody>
      </p:sp>
      <p:pic>
        <p:nvPicPr>
          <p:cNvPr id="8" name="7 Resim" descr="14 (2).jpg"/>
          <p:cNvPicPr>
            <a:picLocks noChangeAspect="1"/>
          </p:cNvPicPr>
          <p:nvPr/>
        </p:nvPicPr>
        <p:blipFill>
          <a:blip r:embed="rId2" cstate="print"/>
          <a:stretch>
            <a:fillRect/>
          </a:stretch>
        </p:blipFill>
        <p:spPr>
          <a:xfrm>
            <a:off x="928662" y="2571744"/>
            <a:ext cx="7000924" cy="3539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00034" y="2786058"/>
            <a:ext cx="7858180" cy="1938992"/>
          </a:xfrm>
          <a:prstGeom prst="rect">
            <a:avLst/>
          </a:prstGeom>
          <a:noFill/>
        </p:spPr>
        <p:txBody>
          <a:bodyPr wrap="square" rtlCol="0">
            <a:spAutoFit/>
          </a:bodyPr>
          <a:lstStyle/>
          <a:p>
            <a:r>
              <a:rPr lang="tr-TR" sz="2400" dirty="0">
                <a:latin typeface="Calibri" pitchFamily="34" charset="0"/>
                <a:cs typeface="Calibri" pitchFamily="34" charset="0"/>
              </a:rPr>
              <a:t>Vücutta sürekli değişim ve dolayısıyla motor becerilerde ilerleme orta ve geç çocukluğun en belirgin özelliğidir. Çocukların bu dönemde vücutları üzerindeki kontroller artar ve uzun süre oturup dikkatlerini odaklayıp sürdürebilirler.</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71472" y="857232"/>
            <a:ext cx="3857652" cy="1200329"/>
          </a:xfrm>
          <a:prstGeom prst="rect">
            <a:avLst/>
          </a:prstGeom>
          <a:noFill/>
        </p:spPr>
        <p:txBody>
          <a:bodyPr wrap="square" rtlCol="0">
            <a:spAutoFit/>
          </a:bodyPr>
          <a:lstStyle/>
          <a:p>
            <a:r>
              <a:rPr lang="tr-TR" sz="2400" dirty="0">
                <a:latin typeface="Calibri" pitchFamily="34" charset="0"/>
                <a:cs typeface="Calibri" pitchFamily="34" charset="0"/>
              </a:rPr>
              <a:t>Kalp atış hızı, yetişkin kalbine yakın bir ritme yaklaşırken, solunum sistemi hızla gelişir. </a:t>
            </a:r>
          </a:p>
        </p:txBody>
      </p:sp>
      <p:pic>
        <p:nvPicPr>
          <p:cNvPr id="6" name="5 Resim" descr="02-AKC~1.JPG"/>
          <p:cNvPicPr>
            <a:picLocks noChangeAspect="1"/>
          </p:cNvPicPr>
          <p:nvPr/>
        </p:nvPicPr>
        <p:blipFill>
          <a:blip r:embed="rId2" cstate="print"/>
          <a:stretch>
            <a:fillRect/>
          </a:stretch>
        </p:blipFill>
        <p:spPr>
          <a:xfrm>
            <a:off x="928662" y="3571876"/>
            <a:ext cx="2673983" cy="2428868"/>
          </a:xfrm>
          <a:prstGeom prst="rect">
            <a:avLst/>
          </a:prstGeom>
        </p:spPr>
      </p:pic>
      <p:pic>
        <p:nvPicPr>
          <p:cNvPr id="7" name="6 Resim" descr="204233049.jpg"/>
          <p:cNvPicPr>
            <a:picLocks noChangeAspect="1"/>
          </p:cNvPicPr>
          <p:nvPr/>
        </p:nvPicPr>
        <p:blipFill>
          <a:blip r:embed="rId3" cstate="print"/>
          <a:stretch>
            <a:fillRect/>
          </a:stretch>
        </p:blipFill>
        <p:spPr>
          <a:xfrm>
            <a:off x="4929190" y="714356"/>
            <a:ext cx="2500330" cy="2805651"/>
          </a:xfrm>
          <a:prstGeom prst="rect">
            <a:avLst/>
          </a:prstGeom>
        </p:spPr>
      </p:pic>
      <p:sp>
        <p:nvSpPr>
          <p:cNvPr id="8" name="7 Metin kutusu"/>
          <p:cNvSpPr txBox="1"/>
          <p:nvPr/>
        </p:nvSpPr>
        <p:spPr>
          <a:xfrm>
            <a:off x="4357686" y="3786190"/>
            <a:ext cx="3857652" cy="2308324"/>
          </a:xfrm>
          <a:prstGeom prst="rect">
            <a:avLst/>
          </a:prstGeom>
          <a:noFill/>
        </p:spPr>
        <p:txBody>
          <a:bodyPr wrap="square" rtlCol="0">
            <a:spAutoFit/>
          </a:bodyPr>
          <a:lstStyle/>
          <a:p>
            <a:r>
              <a:rPr lang="tr-TR" sz="2400" dirty="0">
                <a:latin typeface="Calibri" pitchFamily="34" charset="0"/>
                <a:cs typeface="Calibri" pitchFamily="34" charset="0"/>
              </a:rPr>
              <a:t>Akciğerin ve diğer solunum organlarının gelişmesi, bu yaş çocuklarının bedensel etkinliklerini giderek daha çok kolaylaştırır. </a:t>
            </a:r>
            <a:endParaRPr lang="tr-TR" sz="2400" dirty="0" err="1">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71472" y="2928934"/>
            <a:ext cx="7858180" cy="830997"/>
          </a:xfrm>
          <a:prstGeom prst="rect">
            <a:avLst/>
          </a:prstGeom>
          <a:noFill/>
        </p:spPr>
        <p:txBody>
          <a:bodyPr wrap="square" rtlCol="0">
            <a:spAutoFit/>
          </a:bodyPr>
          <a:lstStyle/>
          <a:p>
            <a:r>
              <a:rPr lang="tr-TR" sz="2400" dirty="0">
                <a:latin typeface="Calibri" pitchFamily="34" charset="0"/>
                <a:cs typeface="Calibri" pitchFamily="34" charset="0"/>
              </a:rPr>
              <a:t>Koşmak, atlamak, zıplamak, tırmanmak, kaymak, yarışmak bu yaş çocuklarının sıkça görünen aktivitelerindendir.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00034" y="428604"/>
            <a:ext cx="7858180" cy="6001643"/>
          </a:xfrm>
          <a:prstGeom prst="rect">
            <a:avLst/>
          </a:prstGeom>
          <a:noFill/>
        </p:spPr>
        <p:txBody>
          <a:bodyPr wrap="square" rtlCol="0">
            <a:spAutoFit/>
          </a:bodyPr>
          <a:lstStyle/>
          <a:p>
            <a:endParaRPr lang="tr-TR" sz="2400" dirty="0">
              <a:latin typeface="Calibri" pitchFamily="34" charset="0"/>
              <a:cs typeface="Calibri" pitchFamily="34" charset="0"/>
            </a:endParaRPr>
          </a:p>
          <a:p>
            <a:r>
              <a:rPr lang="tr-TR" sz="2400" dirty="0">
                <a:latin typeface="Calibri" pitchFamily="34" charset="0"/>
                <a:cs typeface="Calibri" pitchFamily="34" charset="0"/>
              </a:rPr>
              <a:t>Bu dönemde çocuklar süt dişlerini döküp yeni dişler çıkarırlar.</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r>
              <a:rPr lang="tr-TR" sz="2400" dirty="0" err="1">
                <a:latin typeface="Calibri" pitchFamily="34" charset="0"/>
                <a:cs typeface="Calibri" pitchFamily="34" charset="0"/>
              </a:rPr>
              <a:t>Tiroid</a:t>
            </a:r>
            <a:r>
              <a:rPr lang="tr-TR" sz="2400" dirty="0">
                <a:latin typeface="Calibri" pitchFamily="34" charset="0"/>
                <a:cs typeface="Calibri" pitchFamily="34" charset="0"/>
              </a:rPr>
              <a:t> bezinin işlevi çok önemlidir, eğer yeterince salgı üretmezse, çocuğun bedensel ve zihinsel gelişimi yavaşlar, çocuk edilgen ve tembel olur. </a:t>
            </a:r>
          </a:p>
        </p:txBody>
      </p:sp>
      <p:pic>
        <p:nvPicPr>
          <p:cNvPr id="9" name="8 Resim" descr="troid3.gif"/>
          <p:cNvPicPr>
            <a:picLocks noChangeAspect="1"/>
          </p:cNvPicPr>
          <p:nvPr/>
        </p:nvPicPr>
        <p:blipFill>
          <a:blip r:embed="rId2" cstate="print"/>
          <a:stretch>
            <a:fillRect/>
          </a:stretch>
        </p:blipFill>
        <p:spPr>
          <a:xfrm>
            <a:off x="727469" y="1484784"/>
            <a:ext cx="7403309" cy="34563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500694" y="500042"/>
            <a:ext cx="2928958" cy="6370975"/>
          </a:xfrm>
          <a:prstGeom prst="rect">
            <a:avLst/>
          </a:prstGeom>
          <a:noFill/>
        </p:spPr>
        <p:txBody>
          <a:bodyPr wrap="square" rtlCol="0">
            <a:spAutoFit/>
          </a:bodyPr>
          <a:lstStyle/>
          <a:p>
            <a:r>
              <a:rPr lang="tr-TR" sz="2400" dirty="0">
                <a:latin typeface="Calibri" pitchFamily="34" charset="0"/>
                <a:cs typeface="Calibri" pitchFamily="34" charset="0"/>
              </a:rPr>
              <a:t>Beyin kütlesi bir yetişkinin boyutlarına ulaşsa da pek çok yapısı ve bölümleri gelişimini sürdürmeye devam eder.</a:t>
            </a:r>
          </a:p>
          <a:p>
            <a:endParaRPr lang="tr-TR" sz="2400" dirty="0">
              <a:latin typeface="Calibri" pitchFamily="34" charset="0"/>
              <a:cs typeface="Calibri" pitchFamily="34" charset="0"/>
            </a:endParaRPr>
          </a:p>
          <a:p>
            <a:r>
              <a:rPr lang="tr-TR" sz="2400" dirty="0">
                <a:latin typeface="Calibri" pitchFamily="34" charset="0"/>
                <a:cs typeface="Calibri" pitchFamily="34" charset="0"/>
              </a:rPr>
              <a:t>Beyin büyümesi özellikle planlama, akıl yürütme, sosyal yargılama, ahlaki kararlar verme gibi faaliyetleri kontrol eden ön loblarda (</a:t>
            </a:r>
            <a:r>
              <a:rPr lang="en-US" sz="2400" dirty="0">
                <a:latin typeface="Calibri" pitchFamily="34" charset="0"/>
                <a:cs typeface="Calibri" pitchFamily="34" charset="0"/>
              </a:rPr>
              <a:t>frontal lobes</a:t>
            </a:r>
            <a:r>
              <a:rPr lang="tr-TR" sz="2400" dirty="0">
                <a:latin typeface="Calibri" pitchFamily="34" charset="0"/>
                <a:cs typeface="Calibri" pitchFamily="34" charset="0"/>
              </a:rPr>
              <a:t>) olur.</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5 Resim" descr="JCAARSJ6OCAOM32W7CAA5ST19CAOQLE2UCATK5VW0CACV5DJSCAW9W76BCAQHUKMWCAURM7JHCALV4BTSCAUGC32JCAGD3LVECA0FIH98CASCAASUCA5VI5SICASFDKC1CAGZ448BCAVAH8B9CAOQKNW8.jpg"/>
          <p:cNvPicPr>
            <a:picLocks noChangeAspect="1"/>
          </p:cNvPicPr>
          <p:nvPr/>
        </p:nvPicPr>
        <p:blipFill>
          <a:blip r:embed="rId2" cstate="print"/>
          <a:stretch>
            <a:fillRect/>
          </a:stretch>
        </p:blipFill>
        <p:spPr>
          <a:xfrm>
            <a:off x="428596" y="357166"/>
            <a:ext cx="4528548" cy="49292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429124" y="928670"/>
            <a:ext cx="3857652" cy="2677656"/>
          </a:xfrm>
          <a:prstGeom prst="rect">
            <a:avLst/>
          </a:prstGeom>
          <a:noFill/>
        </p:spPr>
        <p:txBody>
          <a:bodyPr wrap="square" rtlCol="0">
            <a:spAutoFit/>
          </a:bodyPr>
          <a:lstStyle/>
          <a:p>
            <a:r>
              <a:rPr lang="tr-TR" sz="2400" dirty="0">
                <a:latin typeface="Calibri" pitchFamily="34" charset="0"/>
                <a:cs typeface="Calibri" pitchFamily="34" charset="0"/>
              </a:rPr>
              <a:t>3-4 yaşındaki çocuk duran bir topa rastgele vurur, 10-11 yaşlarındaki bir çocuk ise topu belli bir doğrultuda belli bir yöne fırlatmak için şut atar. </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9" name="8 Resim" descr="5157.jpg"/>
          <p:cNvPicPr>
            <a:picLocks noChangeAspect="1"/>
          </p:cNvPicPr>
          <p:nvPr/>
        </p:nvPicPr>
        <p:blipFill>
          <a:blip r:embed="rId2" cstate="print"/>
          <a:stretch>
            <a:fillRect/>
          </a:stretch>
        </p:blipFill>
        <p:spPr>
          <a:xfrm>
            <a:off x="3643306" y="3500438"/>
            <a:ext cx="4400013" cy="24974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714348" y="2571744"/>
            <a:ext cx="7929618" cy="1938992"/>
          </a:xfrm>
          <a:prstGeom prst="rect">
            <a:avLst/>
          </a:prstGeom>
          <a:noFill/>
        </p:spPr>
        <p:txBody>
          <a:bodyPr wrap="square" rtlCol="0">
            <a:spAutoFit/>
          </a:bodyPr>
          <a:lstStyle/>
          <a:p>
            <a:r>
              <a:rPr lang="tr-TR" sz="2400" dirty="0">
                <a:latin typeface="Calibri" pitchFamily="34" charset="0"/>
                <a:cs typeface="Calibri" pitchFamily="34" charset="0"/>
              </a:rPr>
              <a:t>Doğaları gereği hareket etme ihtiyacı duyarlar. Koşup, atlamak, zıplamaktan çok oturmaktan bitkinlik duyarlar. Pasif durumlar bu dönem çocukları için sıkıcıdır ve gelişmeyi önleyici özellikler içerir. </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71472" y="4429132"/>
            <a:ext cx="7929618" cy="1569660"/>
          </a:xfrm>
          <a:prstGeom prst="rect">
            <a:avLst/>
          </a:prstGeom>
          <a:noFill/>
        </p:spPr>
        <p:txBody>
          <a:bodyPr wrap="square" rtlCol="0">
            <a:spAutoFit/>
          </a:bodyPr>
          <a:lstStyle/>
          <a:p>
            <a:r>
              <a:rPr lang="tr-TR" sz="2400" dirty="0">
                <a:latin typeface="Calibri" pitchFamily="34" charset="0"/>
                <a:cs typeface="Calibri" pitchFamily="34" charset="0"/>
              </a:rPr>
              <a:t>8-10 yaşlarında parmaklar üzerinde kontrol artar yazı ve çizgiler düzelir. </a:t>
            </a:r>
          </a:p>
          <a:p>
            <a:r>
              <a:rPr lang="tr-TR" sz="2400" dirty="0">
                <a:latin typeface="Calibri" pitchFamily="34" charset="0"/>
                <a:cs typeface="Calibri" pitchFamily="34" charset="0"/>
              </a:rPr>
              <a:t>10-12 yaşlarında çocuklar ellerini bir yetişkin gibi kullanmaya başlarlar. </a:t>
            </a:r>
          </a:p>
        </p:txBody>
      </p:sp>
      <p:pic>
        <p:nvPicPr>
          <p:cNvPr id="7" name="6 Resim" descr="Resim3.png"/>
          <p:cNvPicPr>
            <a:picLocks noChangeAspect="1"/>
          </p:cNvPicPr>
          <p:nvPr/>
        </p:nvPicPr>
        <p:blipFill>
          <a:blip r:embed="rId2" cstate="print"/>
          <a:stretch>
            <a:fillRect/>
          </a:stretch>
        </p:blipFill>
        <p:spPr>
          <a:xfrm>
            <a:off x="1071538" y="1142984"/>
            <a:ext cx="3561806" cy="23574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714348" y="3643314"/>
            <a:ext cx="3929090" cy="1569660"/>
          </a:xfrm>
          <a:prstGeom prst="rect">
            <a:avLst/>
          </a:prstGeom>
          <a:noFill/>
        </p:spPr>
        <p:txBody>
          <a:bodyPr wrap="square" rtlCol="0">
            <a:spAutoFit/>
          </a:bodyPr>
          <a:lstStyle/>
          <a:p>
            <a:r>
              <a:rPr lang="tr-TR" sz="2400" dirty="0">
                <a:latin typeface="Calibri" pitchFamily="34" charset="0"/>
                <a:cs typeface="Calibri" pitchFamily="34" charset="0"/>
              </a:rPr>
              <a:t>Fiziksel gelişim tüm gelişim alanlarının başlangıcıdır. Çocuğun fiziksel gelişimi onun diğer gelişim alanlarını etkiler.</a:t>
            </a:r>
          </a:p>
        </p:txBody>
      </p:sp>
      <p:sp>
        <p:nvSpPr>
          <p:cNvPr id="8" name="7 Metin kutusu"/>
          <p:cNvSpPr txBox="1"/>
          <p:nvPr/>
        </p:nvSpPr>
        <p:spPr>
          <a:xfrm>
            <a:off x="4786314" y="642918"/>
            <a:ext cx="3929090" cy="1938992"/>
          </a:xfrm>
          <a:prstGeom prst="rect">
            <a:avLst/>
          </a:prstGeom>
          <a:noFill/>
        </p:spPr>
        <p:txBody>
          <a:bodyPr wrap="square" rtlCol="0">
            <a:spAutoFit/>
          </a:bodyPr>
          <a:lstStyle/>
          <a:p>
            <a:r>
              <a:rPr lang="tr-TR" sz="2400" dirty="0">
                <a:latin typeface="Calibri" pitchFamily="34" charset="0"/>
                <a:cs typeface="Calibri" pitchFamily="34" charset="0"/>
              </a:rPr>
              <a:t>Egzersizlerin büyüme çağındaki çocukların gelişmesinde önemli bir katkı sağladığı bugün net olarak bilinmektedir.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elisim surecleri.png"/>
          <p:cNvPicPr>
            <a:picLocks noGrp="1" noChangeAspect="1"/>
          </p:cNvPicPr>
          <p:nvPr>
            <p:ph idx="1"/>
          </p:nvPr>
        </p:nvPicPr>
        <p:blipFill>
          <a:blip r:embed="rId2" cstate="print"/>
          <a:stretch>
            <a:fillRect/>
          </a:stretch>
        </p:blipFill>
        <p:spPr>
          <a:xfrm>
            <a:off x="1282153" y="2490788"/>
            <a:ext cx="6587632" cy="3444875"/>
          </a:xfrm>
        </p:spPr>
      </p:pic>
      <p:sp>
        <p:nvSpPr>
          <p:cNvPr id="5" name="4 Metin kutusu"/>
          <p:cNvSpPr txBox="1"/>
          <p:nvPr/>
        </p:nvSpPr>
        <p:spPr>
          <a:xfrm>
            <a:off x="571472" y="571480"/>
            <a:ext cx="7715304" cy="1200329"/>
          </a:xfrm>
          <a:prstGeom prst="rect">
            <a:avLst/>
          </a:prstGeom>
          <a:noFill/>
        </p:spPr>
        <p:txBody>
          <a:bodyPr wrap="square" rtlCol="0">
            <a:spAutoFit/>
          </a:bodyPr>
          <a:lstStyle/>
          <a:p>
            <a:r>
              <a:rPr lang="tr-TR" sz="2400" dirty="0">
                <a:latin typeface="Calibri" pitchFamily="34" charset="0"/>
                <a:cs typeface="Calibri" pitchFamily="34" charset="0"/>
              </a:rPr>
              <a:t>Biyolojik, bilişsel ve toplumsal-duygusal süreçlerin birbiriyle etkileşimleri ile insanın doğum öncesinden ölüme kadar uzanan yaşam dönemlerini meydana gelir.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500562" y="3571876"/>
            <a:ext cx="3929090" cy="1938992"/>
          </a:xfrm>
          <a:prstGeom prst="rect">
            <a:avLst/>
          </a:prstGeom>
          <a:noFill/>
        </p:spPr>
        <p:txBody>
          <a:bodyPr wrap="square" rtlCol="0">
            <a:spAutoFit/>
          </a:bodyPr>
          <a:lstStyle/>
          <a:p>
            <a:r>
              <a:rPr lang="tr-TR" sz="2400" dirty="0">
                <a:latin typeface="Calibri" pitchFamily="34" charset="0"/>
                <a:cs typeface="Calibri" pitchFamily="34" charset="0"/>
              </a:rPr>
              <a:t>Oyun oynayan çocuk büyük ve küçük kaslarını çalıştırarak, kan dolaşımını hızlandırır, duygusal anlamda rahatlar ve sosyalleşir.</a:t>
            </a:r>
          </a:p>
        </p:txBody>
      </p:sp>
      <p:sp>
        <p:nvSpPr>
          <p:cNvPr id="8" name="7 Metin kutusu"/>
          <p:cNvSpPr txBox="1"/>
          <p:nvPr/>
        </p:nvSpPr>
        <p:spPr>
          <a:xfrm>
            <a:off x="500034" y="500042"/>
            <a:ext cx="3929090" cy="2308324"/>
          </a:xfrm>
          <a:prstGeom prst="rect">
            <a:avLst/>
          </a:prstGeom>
          <a:noFill/>
        </p:spPr>
        <p:txBody>
          <a:bodyPr wrap="square" rtlCol="0">
            <a:spAutoFit/>
          </a:bodyPr>
          <a:lstStyle/>
          <a:p>
            <a:r>
              <a:rPr lang="tr-TR" sz="2400" dirty="0">
                <a:latin typeface="Calibri" pitchFamily="34" charset="0"/>
                <a:cs typeface="Calibri" pitchFamily="34" charset="0"/>
              </a:rPr>
              <a:t>Çocukların bedensel gelişimini destekleyen sportif etkinlikler ve fiziki efor gerektiren oyunlar gibi etkinliklerin, çocukların tüm gelişim alanlarına sayısız yararı vardır.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00034" y="3357562"/>
            <a:ext cx="7858180" cy="1200329"/>
          </a:xfrm>
          <a:prstGeom prst="rect">
            <a:avLst/>
          </a:prstGeom>
          <a:noFill/>
        </p:spPr>
        <p:txBody>
          <a:bodyPr wrap="square" rtlCol="0">
            <a:spAutoFit/>
          </a:bodyPr>
          <a:lstStyle/>
          <a:p>
            <a:r>
              <a:rPr lang="tr-TR" sz="2400" dirty="0">
                <a:latin typeface="Calibri" pitchFamily="34" charset="0"/>
                <a:cs typeface="Calibri" pitchFamily="34" charset="0"/>
              </a:rPr>
              <a:t>Bu dönemde iyi düzenlenmiş bir fiziksel aktivite programı çocuğun spor ile günlük aktiviteleri arasında bir denge sağlanmalıdır.</a:t>
            </a:r>
          </a:p>
        </p:txBody>
      </p:sp>
      <p:sp>
        <p:nvSpPr>
          <p:cNvPr id="8" name="7 Metin kutusu"/>
          <p:cNvSpPr txBox="1"/>
          <p:nvPr/>
        </p:nvSpPr>
        <p:spPr>
          <a:xfrm>
            <a:off x="714348" y="2214554"/>
            <a:ext cx="7858180" cy="830997"/>
          </a:xfrm>
          <a:prstGeom prst="rect">
            <a:avLst/>
          </a:prstGeom>
          <a:noFill/>
        </p:spPr>
        <p:txBody>
          <a:bodyPr wrap="square" rtlCol="0">
            <a:spAutoFit/>
          </a:bodyPr>
          <a:lstStyle/>
          <a:p>
            <a:r>
              <a:rPr lang="tr-TR" sz="2400" dirty="0">
                <a:latin typeface="Calibri" pitchFamily="34" charset="0"/>
                <a:cs typeface="Calibri" pitchFamily="34" charset="0"/>
              </a:rPr>
              <a:t>Kemik ve kasların gelişiminde aşırı olmayan fiziksel aktivitenin olumlu sonuçları bildirilmiştir.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286248" y="3214686"/>
            <a:ext cx="3929090" cy="3046988"/>
          </a:xfrm>
          <a:prstGeom prst="rect">
            <a:avLst/>
          </a:prstGeom>
          <a:noFill/>
        </p:spPr>
        <p:txBody>
          <a:bodyPr wrap="square" rtlCol="0">
            <a:spAutoFit/>
          </a:bodyPr>
          <a:lstStyle/>
          <a:p>
            <a:r>
              <a:rPr lang="tr-TR" sz="2400" dirty="0">
                <a:latin typeface="Calibri" pitchFamily="34" charset="0"/>
                <a:cs typeface="Calibri" pitchFamily="34" charset="0"/>
              </a:rPr>
              <a:t>Bu gelişim süreci bireyin </a:t>
            </a:r>
            <a:r>
              <a:rPr lang="tr-TR" sz="2400" dirty="0" err="1">
                <a:latin typeface="Calibri" pitchFamily="34" charset="0"/>
                <a:cs typeface="Calibri" pitchFamily="34" charset="0"/>
              </a:rPr>
              <a:t>psiko</a:t>
            </a:r>
            <a:r>
              <a:rPr lang="tr-TR" sz="2400" dirty="0">
                <a:latin typeface="Calibri" pitchFamily="34" charset="0"/>
                <a:cs typeface="Calibri" pitchFamily="34" charset="0"/>
              </a:rPr>
              <a:t>-motor, duygusal, toplumsal ve zihinsel yaşamını da etkiler. Böylece bireyin kişilik gelişiminin de temeli oluşur. Bu nedenle bireyin yaşamında fiziksel gelişimin katkısı büyüktür.</a:t>
            </a:r>
          </a:p>
        </p:txBody>
      </p:sp>
      <p:sp>
        <p:nvSpPr>
          <p:cNvPr id="8" name="7 Metin kutusu"/>
          <p:cNvSpPr txBox="1"/>
          <p:nvPr/>
        </p:nvSpPr>
        <p:spPr>
          <a:xfrm>
            <a:off x="500034" y="500042"/>
            <a:ext cx="3929090" cy="1569660"/>
          </a:xfrm>
          <a:prstGeom prst="rect">
            <a:avLst/>
          </a:prstGeom>
          <a:noFill/>
        </p:spPr>
        <p:txBody>
          <a:bodyPr wrap="square" rtlCol="0">
            <a:spAutoFit/>
          </a:bodyPr>
          <a:lstStyle/>
          <a:p>
            <a:r>
              <a:rPr lang="tr-TR" sz="2400" dirty="0">
                <a:latin typeface="Calibri" pitchFamily="34" charset="0"/>
                <a:cs typeface="Calibri" pitchFamily="34" charset="0"/>
              </a:rPr>
              <a:t>Fiziksel gelişim baştan ayağa ve merkezden dışa doğru ilkesine uygun olan bir süreçtir.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572000" y="4000504"/>
            <a:ext cx="3643338" cy="1938992"/>
          </a:xfrm>
          <a:prstGeom prst="rect">
            <a:avLst/>
          </a:prstGeom>
          <a:noFill/>
        </p:spPr>
        <p:txBody>
          <a:bodyPr wrap="square" rtlCol="0">
            <a:spAutoFit/>
          </a:bodyPr>
          <a:lstStyle/>
          <a:p>
            <a:r>
              <a:rPr lang="tr-TR" sz="2400" dirty="0">
                <a:latin typeface="Calibri" pitchFamily="34" charset="0"/>
                <a:cs typeface="Calibri" pitchFamily="34" charset="0"/>
              </a:rPr>
              <a:t>Televizyon ve bilgisayar karşısında geçirilen uzun sürelerin ve düşük etkinlik düzeyinin </a:t>
            </a:r>
            <a:r>
              <a:rPr lang="tr-TR" sz="2400" dirty="0" err="1">
                <a:latin typeface="Calibri" pitchFamily="34" charset="0"/>
                <a:cs typeface="Calibri" pitchFamily="34" charset="0"/>
              </a:rPr>
              <a:t>obeziteyle</a:t>
            </a:r>
            <a:r>
              <a:rPr lang="tr-TR" sz="2400" dirty="0">
                <a:latin typeface="Calibri" pitchFamily="34" charset="0"/>
                <a:cs typeface="Calibri" pitchFamily="34" charset="0"/>
              </a:rPr>
              <a:t> ilişkisi bilinmektedir.</a:t>
            </a:r>
          </a:p>
        </p:txBody>
      </p:sp>
      <p:sp>
        <p:nvSpPr>
          <p:cNvPr id="8" name="7 Metin kutusu"/>
          <p:cNvSpPr txBox="1"/>
          <p:nvPr/>
        </p:nvSpPr>
        <p:spPr>
          <a:xfrm>
            <a:off x="714348" y="571480"/>
            <a:ext cx="3714776" cy="3046988"/>
          </a:xfrm>
          <a:prstGeom prst="rect">
            <a:avLst/>
          </a:prstGeom>
          <a:noFill/>
        </p:spPr>
        <p:txBody>
          <a:bodyPr wrap="square" rtlCol="0">
            <a:spAutoFit/>
          </a:bodyPr>
          <a:lstStyle/>
          <a:p>
            <a:r>
              <a:rPr lang="tr-TR" sz="2400" dirty="0">
                <a:latin typeface="Calibri" pitchFamily="34" charset="0"/>
                <a:cs typeface="Calibri" pitchFamily="34" charset="0"/>
              </a:rPr>
              <a:t>Çağımızın sağlık problemlerinin başında </a:t>
            </a:r>
            <a:r>
              <a:rPr lang="tr-TR" sz="2400" dirty="0" err="1">
                <a:latin typeface="Calibri" pitchFamily="34" charset="0"/>
                <a:cs typeface="Calibri" pitchFamily="34" charset="0"/>
              </a:rPr>
              <a:t>obezite</a:t>
            </a:r>
            <a:r>
              <a:rPr lang="tr-TR" sz="2400" dirty="0">
                <a:latin typeface="Calibri" pitchFamily="34" charset="0"/>
                <a:cs typeface="Calibri" pitchFamily="34" charset="0"/>
              </a:rPr>
              <a:t> gelmektedir. Aşırı kilolu olma durumu boy ve kilonun belli orantı ile hesaplanan vücut kitle endeksi ile belirlenen bir durumdur.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1500166" y="785794"/>
            <a:ext cx="6143668" cy="1200329"/>
          </a:xfrm>
          <a:prstGeom prst="rect">
            <a:avLst/>
          </a:prstGeom>
          <a:noFill/>
        </p:spPr>
        <p:txBody>
          <a:bodyPr wrap="square" rtlCol="0">
            <a:spAutoFit/>
          </a:bodyPr>
          <a:lstStyle/>
          <a:p>
            <a:r>
              <a:rPr lang="tr-TR" sz="2400" dirty="0">
                <a:latin typeface="Calibri" pitchFamily="34" charset="0"/>
                <a:cs typeface="Calibri" pitchFamily="34" charset="0"/>
              </a:rPr>
              <a:t>Bu dönemde çocuklarda </a:t>
            </a:r>
            <a:r>
              <a:rPr lang="tr-TR" sz="2400" dirty="0" err="1">
                <a:latin typeface="Calibri" pitchFamily="34" charset="0"/>
                <a:cs typeface="Calibri" pitchFamily="34" charset="0"/>
              </a:rPr>
              <a:t>disleksi</a:t>
            </a:r>
            <a:r>
              <a:rPr lang="tr-TR" sz="2400" dirty="0">
                <a:latin typeface="Calibri" pitchFamily="34" charset="0"/>
                <a:cs typeface="Calibri" pitchFamily="34" charset="0"/>
              </a:rPr>
              <a:t>, </a:t>
            </a:r>
            <a:r>
              <a:rPr lang="tr-TR" sz="2400" dirty="0" err="1">
                <a:latin typeface="Calibri" pitchFamily="34" charset="0"/>
                <a:cs typeface="Calibri" pitchFamily="34" charset="0"/>
              </a:rPr>
              <a:t>disgrafi</a:t>
            </a:r>
            <a:r>
              <a:rPr lang="tr-TR" sz="2400" dirty="0">
                <a:latin typeface="Calibri" pitchFamily="34" charset="0"/>
                <a:cs typeface="Calibri" pitchFamily="34" charset="0"/>
              </a:rPr>
              <a:t> ve </a:t>
            </a:r>
            <a:r>
              <a:rPr lang="tr-TR" sz="2400" dirty="0" err="1">
                <a:latin typeface="Calibri" pitchFamily="34" charset="0"/>
                <a:cs typeface="Calibri" pitchFamily="34" charset="0"/>
              </a:rPr>
              <a:t>diskalkuli</a:t>
            </a:r>
            <a:r>
              <a:rPr lang="tr-TR" sz="2400" dirty="0">
                <a:latin typeface="Calibri" pitchFamily="34" charset="0"/>
                <a:cs typeface="Calibri" pitchFamily="34" charset="0"/>
              </a:rPr>
              <a:t> türlerinde öğrenme güçlüğü görülebilmektedir. </a:t>
            </a:r>
          </a:p>
        </p:txBody>
      </p:sp>
      <p:pic>
        <p:nvPicPr>
          <p:cNvPr id="6" name="5 Resim" descr="12345678.jpg"/>
          <p:cNvPicPr>
            <a:picLocks noChangeAspect="1"/>
          </p:cNvPicPr>
          <p:nvPr/>
        </p:nvPicPr>
        <p:blipFill>
          <a:blip r:embed="rId2" cstate="print"/>
          <a:stretch>
            <a:fillRect/>
          </a:stretch>
        </p:blipFill>
        <p:spPr>
          <a:xfrm>
            <a:off x="2411760" y="2564904"/>
            <a:ext cx="3786214" cy="25049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4143372" y="714356"/>
            <a:ext cx="4357718" cy="1938992"/>
          </a:xfrm>
          <a:prstGeom prst="rect">
            <a:avLst/>
          </a:prstGeom>
          <a:noFill/>
        </p:spPr>
        <p:txBody>
          <a:bodyPr wrap="square" rtlCol="0">
            <a:spAutoFit/>
          </a:bodyPr>
          <a:lstStyle/>
          <a:p>
            <a:r>
              <a:rPr lang="tr-TR" sz="2400" dirty="0">
                <a:latin typeface="Calibri" pitchFamily="34" charset="0"/>
                <a:cs typeface="Calibri" pitchFamily="34" charset="0"/>
              </a:rPr>
              <a:t>Dikkat eksikliği </a:t>
            </a:r>
            <a:r>
              <a:rPr lang="tr-TR" sz="2400" dirty="0" err="1">
                <a:latin typeface="Calibri" pitchFamily="34" charset="0"/>
                <a:cs typeface="Calibri" pitchFamily="34" charset="0"/>
              </a:rPr>
              <a:t>Hiperaktivite</a:t>
            </a:r>
            <a:r>
              <a:rPr lang="tr-TR" sz="2400" dirty="0">
                <a:latin typeface="Calibri" pitchFamily="34" charset="0"/>
                <a:cs typeface="Calibri" pitchFamily="34" charset="0"/>
              </a:rPr>
              <a:t> Bozukluğu (DEHB) okul öncesi dönem ve okul çağı çocuklarında belirgin hale gelen bir bozukluktur.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57158" y="428604"/>
            <a:ext cx="5643602" cy="461665"/>
          </a:xfrm>
          <a:prstGeom prst="rect">
            <a:avLst/>
          </a:prstGeom>
          <a:noFill/>
        </p:spPr>
        <p:txBody>
          <a:bodyPr wrap="square" rtlCol="0">
            <a:spAutoFit/>
          </a:bodyPr>
          <a:lstStyle/>
          <a:p>
            <a:r>
              <a:rPr lang="tr-TR" sz="2400" dirty="0">
                <a:latin typeface="Calibri" pitchFamily="34" charset="0"/>
                <a:cs typeface="Calibri" pitchFamily="34" charset="0"/>
              </a:rPr>
              <a:t>Duygusal ve Davranışsal Bozukluklar</a:t>
            </a:r>
          </a:p>
        </p:txBody>
      </p:sp>
      <p:sp>
        <p:nvSpPr>
          <p:cNvPr id="11" name="10 Metin kutusu"/>
          <p:cNvSpPr txBox="1"/>
          <p:nvPr/>
        </p:nvSpPr>
        <p:spPr>
          <a:xfrm>
            <a:off x="3643306" y="1714488"/>
            <a:ext cx="5072066" cy="4893647"/>
          </a:xfrm>
          <a:prstGeom prst="rect">
            <a:avLst/>
          </a:prstGeom>
          <a:noFill/>
        </p:spPr>
        <p:txBody>
          <a:bodyPr wrap="square" rtlCol="0">
            <a:spAutoFit/>
          </a:bodyPr>
          <a:lstStyle/>
          <a:p>
            <a:pPr>
              <a:buFont typeface="Arial" pitchFamily="34" charset="0"/>
              <a:buChar char="•"/>
            </a:pPr>
            <a:r>
              <a:rPr lang="tr-TR" sz="2400" dirty="0">
                <a:latin typeface="Calibri" pitchFamily="34" charset="0"/>
                <a:cs typeface="Calibri" pitchFamily="34" charset="0"/>
              </a:rPr>
              <a:t> yerinde oturmamak, </a:t>
            </a:r>
          </a:p>
          <a:p>
            <a:pPr>
              <a:buFont typeface="Arial" pitchFamily="34" charset="0"/>
              <a:buChar char="•"/>
            </a:pPr>
            <a:r>
              <a:rPr lang="tr-TR" sz="2400" dirty="0">
                <a:latin typeface="Calibri" pitchFamily="34" charset="0"/>
                <a:cs typeface="Calibri" pitchFamily="34" charset="0"/>
              </a:rPr>
              <a:t> sınıfta dolaşmak, </a:t>
            </a:r>
          </a:p>
          <a:p>
            <a:pPr>
              <a:buFont typeface="Arial" pitchFamily="34" charset="0"/>
              <a:buChar char="•"/>
            </a:pPr>
            <a:r>
              <a:rPr lang="tr-TR" sz="2400" dirty="0">
                <a:latin typeface="Calibri" pitchFamily="34" charset="0"/>
                <a:cs typeface="Calibri" pitchFamily="34" charset="0"/>
              </a:rPr>
              <a:t> arkadaşlarını rahatsız etmek,</a:t>
            </a:r>
          </a:p>
          <a:p>
            <a:pPr>
              <a:buFont typeface="Arial" pitchFamily="34" charset="0"/>
              <a:buChar char="•"/>
            </a:pPr>
            <a:r>
              <a:rPr lang="tr-TR" sz="2400" dirty="0">
                <a:latin typeface="Calibri" pitchFamily="34" charset="0"/>
                <a:cs typeface="Calibri" pitchFamily="34" charset="0"/>
              </a:rPr>
              <a:t> vurmak ya da dövüşmek, </a:t>
            </a:r>
          </a:p>
          <a:p>
            <a:pPr>
              <a:buFont typeface="Arial" pitchFamily="34" charset="0"/>
              <a:buChar char="•"/>
            </a:pPr>
            <a:r>
              <a:rPr lang="tr-TR" sz="2400" dirty="0">
                <a:latin typeface="Calibri" pitchFamily="34" charset="0"/>
                <a:cs typeface="Calibri" pitchFamily="34" charset="0"/>
              </a:rPr>
              <a:t> öğretmeni umursamamak, </a:t>
            </a:r>
          </a:p>
          <a:p>
            <a:pPr>
              <a:buFont typeface="Arial" pitchFamily="34" charset="0"/>
              <a:buChar char="•"/>
            </a:pPr>
            <a:r>
              <a:rPr lang="tr-TR" sz="2400" dirty="0">
                <a:latin typeface="Calibri" pitchFamily="34" charset="0"/>
                <a:cs typeface="Calibri" pitchFamily="34" charset="0"/>
              </a:rPr>
              <a:t> sürekli olarak şikayette bulunmak,</a:t>
            </a:r>
          </a:p>
          <a:p>
            <a:pPr>
              <a:buFont typeface="Arial" pitchFamily="34" charset="0"/>
              <a:buChar char="•"/>
            </a:pPr>
            <a:r>
              <a:rPr lang="tr-TR" sz="2400" dirty="0">
                <a:latin typeface="Calibri" pitchFamily="34" charset="0"/>
                <a:cs typeface="Calibri" pitchFamily="34" charset="0"/>
              </a:rPr>
              <a:t> çalmak, </a:t>
            </a:r>
          </a:p>
          <a:p>
            <a:pPr>
              <a:buFont typeface="Arial" pitchFamily="34" charset="0"/>
              <a:buChar char="•"/>
            </a:pPr>
            <a:r>
              <a:rPr lang="tr-TR" sz="2400" dirty="0">
                <a:latin typeface="Calibri" pitchFamily="34" charset="0"/>
                <a:cs typeface="Calibri" pitchFamily="34" charset="0"/>
              </a:rPr>
              <a:t> eşyalara zarar vermek, </a:t>
            </a:r>
          </a:p>
          <a:p>
            <a:pPr>
              <a:buFont typeface="Arial" pitchFamily="34" charset="0"/>
              <a:buChar char="•"/>
            </a:pPr>
            <a:r>
              <a:rPr lang="tr-TR" sz="2400" dirty="0">
                <a:latin typeface="Calibri" pitchFamily="34" charset="0"/>
                <a:cs typeface="Calibri" pitchFamily="34" charset="0"/>
              </a:rPr>
              <a:t> söz dinlememek, </a:t>
            </a:r>
          </a:p>
          <a:p>
            <a:pPr>
              <a:buFont typeface="Arial" pitchFamily="34" charset="0"/>
              <a:buChar char="•"/>
            </a:pPr>
            <a:r>
              <a:rPr lang="tr-TR" sz="2400" dirty="0">
                <a:latin typeface="Calibri" pitchFamily="34" charset="0"/>
                <a:cs typeface="Calibri" pitchFamily="34" charset="0"/>
              </a:rPr>
              <a:t> tartışmak ve karşılık vermek,</a:t>
            </a:r>
          </a:p>
          <a:p>
            <a:pPr>
              <a:buFont typeface="Arial" pitchFamily="34" charset="0"/>
              <a:buChar char="•"/>
            </a:pPr>
            <a:r>
              <a:rPr lang="tr-TR" sz="2400" dirty="0">
                <a:latin typeface="Calibri" pitchFamily="34" charset="0"/>
                <a:cs typeface="Calibri" pitchFamily="34" charset="0"/>
              </a:rPr>
              <a:t> gerçekleri çarpıtmak, </a:t>
            </a:r>
          </a:p>
          <a:p>
            <a:pPr>
              <a:buFont typeface="Arial" pitchFamily="34" charset="0"/>
              <a:buChar char="•"/>
            </a:pPr>
            <a:r>
              <a:rPr lang="tr-TR" sz="2400" dirty="0">
                <a:latin typeface="Calibri" pitchFamily="34" charset="0"/>
                <a:cs typeface="Calibri" pitchFamily="34" charset="0"/>
              </a:rPr>
              <a:t> öfke nöbetleri, </a:t>
            </a:r>
          </a:p>
          <a:p>
            <a:pPr>
              <a:buFont typeface="Arial" pitchFamily="34" charset="0"/>
              <a:buChar char="•"/>
            </a:pPr>
            <a:r>
              <a:rPr lang="tr-TR" sz="2400" dirty="0">
                <a:latin typeface="Calibri" pitchFamily="34" charset="0"/>
                <a:cs typeface="Calibri" pitchFamily="34" charset="0"/>
              </a:rPr>
              <a:t> verilen görevleri tamamlamama, vs.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etin kutusu"/>
          <p:cNvSpPr txBox="1"/>
          <p:nvPr/>
        </p:nvSpPr>
        <p:spPr>
          <a:xfrm>
            <a:off x="571472" y="2571744"/>
            <a:ext cx="8429652" cy="1569660"/>
          </a:xfrm>
          <a:prstGeom prst="rect">
            <a:avLst/>
          </a:prstGeom>
          <a:noFill/>
        </p:spPr>
        <p:txBody>
          <a:bodyPr wrap="square" rtlCol="0">
            <a:spAutoFit/>
          </a:bodyPr>
          <a:lstStyle/>
          <a:p>
            <a:r>
              <a:rPr lang="tr-TR" sz="2400" dirty="0">
                <a:latin typeface="Calibri" pitchFamily="34" charset="0"/>
                <a:cs typeface="Calibri" pitchFamily="34" charset="0"/>
              </a:rPr>
              <a:t>9-12 yaşları arasında çoğu çocuk çocukluktan ergenliğe hızlı bir dönüşüm içine girer. Genellikle kızlarda ergenlik 10-11 yaşlarında erkeklerde de 11 ya da 12 yaşlarında başlar. Bu süreçte genel fiziksel büyüme artarak devam eder. </a:t>
            </a:r>
          </a:p>
        </p:txBody>
      </p:sp>
      <p:sp>
        <p:nvSpPr>
          <p:cNvPr id="9" name="8 Metin kutusu"/>
          <p:cNvSpPr txBox="1"/>
          <p:nvPr/>
        </p:nvSpPr>
        <p:spPr>
          <a:xfrm>
            <a:off x="428596" y="4143380"/>
            <a:ext cx="8429652" cy="830997"/>
          </a:xfrm>
          <a:prstGeom prst="rect">
            <a:avLst/>
          </a:prstGeom>
          <a:noFill/>
        </p:spPr>
        <p:txBody>
          <a:bodyPr wrap="square" rtlCol="0">
            <a:spAutoFit/>
          </a:bodyPr>
          <a:lstStyle/>
          <a:p>
            <a:r>
              <a:rPr lang="tr-TR" sz="2400" dirty="0">
                <a:latin typeface="Calibri" pitchFamily="34" charset="0"/>
                <a:cs typeface="Calibri" pitchFamily="34" charset="0"/>
              </a:rPr>
              <a:t>Bedensel gelişim bilişsel ve toplumsal-duygusal süreçlerle daima etkileşim halindedir.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1ED7E7-340C-4E9F-8563-F7987C9C34EE}"/>
              </a:ext>
            </a:extLst>
          </p:cNvPr>
          <p:cNvSpPr>
            <a:spLocks noGrp="1"/>
          </p:cNvSpPr>
          <p:nvPr>
            <p:ph type="title"/>
          </p:nvPr>
        </p:nvSpPr>
        <p:spPr>
          <a:xfrm>
            <a:off x="457200" y="274638"/>
            <a:ext cx="4546848" cy="1143000"/>
          </a:xfrm>
        </p:spPr>
        <p:txBody>
          <a:bodyPr>
            <a:normAutofit fontScale="90000"/>
          </a:bodyPr>
          <a:lstStyle/>
          <a:p>
            <a:br>
              <a:rPr lang="tr-TR" dirty="0"/>
            </a:br>
            <a:endParaRPr lang="tr-TR" dirty="0"/>
          </a:p>
        </p:txBody>
      </p:sp>
      <p:sp>
        <p:nvSpPr>
          <p:cNvPr id="3" name="İçerik Yer Tutucusu 2">
            <a:extLst>
              <a:ext uri="{FF2B5EF4-FFF2-40B4-BE49-F238E27FC236}">
                <a16:creationId xmlns:a16="http://schemas.microsoft.com/office/drawing/2014/main" id="{4EF86BD6-60E6-4971-9E90-4C9D7E4EF5FA}"/>
              </a:ext>
            </a:extLst>
          </p:cNvPr>
          <p:cNvSpPr>
            <a:spLocks noGrp="1"/>
          </p:cNvSpPr>
          <p:nvPr>
            <p:ph idx="1"/>
          </p:nvPr>
        </p:nvSpPr>
        <p:spPr>
          <a:xfrm>
            <a:off x="1126064" y="1052736"/>
            <a:ext cx="6798736" cy="1802961"/>
          </a:xfrm>
        </p:spPr>
        <p:txBody>
          <a:bodyPr>
            <a:normAutofit/>
          </a:bodyPr>
          <a:lstStyle/>
          <a:p>
            <a:r>
              <a:rPr lang="tr-TR" sz="2000" dirty="0">
                <a:latin typeface="Calibri" panose="020F0502020204030204" pitchFamily="34" charset="0"/>
              </a:rPr>
              <a:t>Bu yaş çocuklarının davranışlarının, değerlerinin oluşmasında arkadaşları çok önem kazanmaya başlamıştır. Bir gruba ait olma bilinci oluşmaya başlamış ve ait olduğu grupta tercih edilen biri olma arzusu önem kazanmıştır. Grup normları daha fazla önemli ve katıdır.</a:t>
            </a:r>
          </a:p>
        </p:txBody>
      </p:sp>
      <p:sp>
        <p:nvSpPr>
          <p:cNvPr id="5" name="Unvan 1">
            <a:extLst>
              <a:ext uri="{FF2B5EF4-FFF2-40B4-BE49-F238E27FC236}">
                <a16:creationId xmlns:a16="http://schemas.microsoft.com/office/drawing/2014/main" id="{3B89CCE7-F540-460D-A214-D9437FDDD9CB}"/>
              </a:ext>
            </a:extLst>
          </p:cNvPr>
          <p:cNvSpPr txBox="1">
            <a:spLocks/>
          </p:cNvSpPr>
          <p:nvPr/>
        </p:nvSpPr>
        <p:spPr>
          <a:xfrm>
            <a:off x="457200" y="2746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z="2400" dirty="0">
                <a:latin typeface="Calibri" panose="020F0502020204030204" pitchFamily="34" charset="0"/>
              </a:rPr>
              <a:t>Sosyal – Duygusal Gelişim</a:t>
            </a:r>
            <a:br>
              <a:rPr lang="tr-TR" dirty="0"/>
            </a:br>
            <a:endParaRPr lang="tr-TR" dirty="0"/>
          </a:p>
        </p:txBody>
      </p:sp>
      <p:pic>
        <p:nvPicPr>
          <p:cNvPr id="6" name="Resim 5">
            <a:extLst>
              <a:ext uri="{FF2B5EF4-FFF2-40B4-BE49-F238E27FC236}">
                <a16:creationId xmlns:a16="http://schemas.microsoft.com/office/drawing/2014/main" id="{3E1C2B19-84CC-4CF1-BE6A-02B54CAF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861" y="3150686"/>
            <a:ext cx="6198939" cy="2624842"/>
          </a:xfrm>
          <a:prstGeom prst="rect">
            <a:avLst/>
          </a:prstGeom>
        </p:spPr>
      </p:pic>
    </p:spTree>
    <p:extLst>
      <p:ext uri="{BB962C8B-B14F-4D97-AF65-F5344CB8AC3E}">
        <p14:creationId xmlns:p14="http://schemas.microsoft.com/office/powerpoint/2010/main" val="57045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938C506A-81F3-4B35-8D1C-644830E8E219}"/>
              </a:ext>
            </a:extLst>
          </p:cNvPr>
          <p:cNvSpPr>
            <a:spLocks noGrp="1"/>
          </p:cNvSpPr>
          <p:nvPr>
            <p:ph type="title"/>
          </p:nvPr>
        </p:nvSpPr>
        <p:spPr/>
        <p:txBody>
          <a:bodyPr/>
          <a:lstStyle/>
          <a:p>
            <a:r>
              <a:rPr lang="tr-TR" sz="3200" dirty="0">
                <a:latin typeface="Calibri" panose="020F0502020204030204" pitchFamily="34" charset="0"/>
              </a:rPr>
              <a:t>Sosyal – Duygusal Gelişim</a:t>
            </a:r>
            <a:endParaRPr lang="tr-TR" dirty="0"/>
          </a:p>
        </p:txBody>
      </p:sp>
      <p:sp>
        <p:nvSpPr>
          <p:cNvPr id="3" name="İçerik Yer Tutucusu 2">
            <a:extLst>
              <a:ext uri="{FF2B5EF4-FFF2-40B4-BE49-F238E27FC236}">
                <a16:creationId xmlns:a16="http://schemas.microsoft.com/office/drawing/2014/main" id="{25DA5B94-E3A1-454D-9C9B-EF91589F37D4}"/>
              </a:ext>
            </a:extLst>
          </p:cNvPr>
          <p:cNvSpPr>
            <a:spLocks noGrp="1"/>
          </p:cNvSpPr>
          <p:nvPr>
            <p:ph idx="1"/>
          </p:nvPr>
        </p:nvSpPr>
        <p:spPr/>
        <p:txBody>
          <a:bodyPr/>
          <a:lstStyle/>
          <a:p>
            <a:r>
              <a:rPr lang="tr-TR" dirty="0"/>
              <a:t> </a:t>
            </a:r>
            <a:r>
              <a:rPr lang="tr-TR" sz="2000" dirty="0">
                <a:latin typeface="Calibri" panose="020F0502020204030204" pitchFamily="34" charset="0"/>
              </a:rPr>
              <a:t>Arkadaşlarına daha fazla anlam yükler ve kaybetmekten daha fazla korkar. Bu yaşlarda arkadaşlar, sadece oyun oynanan kişiler değillerdir. Sosyal destek alınabilecek, ortak ilgileri olan, sırların paylaşıldığı, bireysel kararlarda etkili bir grup arkadaşlığı oluşmaya başlamıştır. Artık üç ya da daha fazla kişiden oluşan grupları ikili ilişkiye tercih ederler. Arkadaşlık ilişkilerinden beklentileri yüksektir, hem sosyal alanda destek beklerler hem de entelektüel düzeylerine uygun bir paylaşımı arzularlar.</a:t>
            </a:r>
          </a:p>
        </p:txBody>
      </p:sp>
      <p:sp>
        <p:nvSpPr>
          <p:cNvPr id="8" name="Unvan 1">
            <a:extLst>
              <a:ext uri="{FF2B5EF4-FFF2-40B4-BE49-F238E27FC236}">
                <a16:creationId xmlns:a16="http://schemas.microsoft.com/office/drawing/2014/main" id="{1A50C546-FA0A-4DD1-9300-7FEE7F95889F}"/>
              </a:ext>
            </a:extLst>
          </p:cNvPr>
          <p:cNvSpPr txBox="1">
            <a:spLocks/>
          </p:cNvSpPr>
          <p:nvPr/>
        </p:nvSpPr>
        <p:spPr>
          <a:xfrm>
            <a:off x="609600" y="4270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br>
              <a:rPr lang="tr-TR" dirty="0"/>
            </a:br>
            <a:endParaRPr lang="tr-TR" dirty="0"/>
          </a:p>
        </p:txBody>
      </p:sp>
    </p:spTree>
    <p:extLst>
      <p:ext uri="{BB962C8B-B14F-4D97-AF65-F5344CB8AC3E}">
        <p14:creationId xmlns:p14="http://schemas.microsoft.com/office/powerpoint/2010/main" val="406318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3000364" y="928670"/>
            <a:ext cx="3929090" cy="3416320"/>
          </a:xfrm>
          <a:prstGeom prst="rect">
            <a:avLst/>
          </a:prstGeom>
          <a:noFill/>
        </p:spPr>
        <p:txBody>
          <a:bodyPr wrap="square" rtlCol="0">
            <a:spAutoFit/>
          </a:bodyPr>
          <a:lstStyle/>
          <a:p>
            <a:r>
              <a:rPr lang="tr-TR" sz="2400" dirty="0">
                <a:latin typeface="Calibri" pitchFamily="34" charset="0"/>
                <a:cs typeface="Calibri" pitchFamily="34" charset="0"/>
              </a:rPr>
              <a:t>Çocukluk dönemi doğumdan itibaren 11-12 yaşına kadar süren  zamanı kapsar. </a:t>
            </a:r>
          </a:p>
          <a:p>
            <a:endParaRPr lang="tr-TR" sz="2400" dirty="0">
              <a:latin typeface="Calibri" pitchFamily="34" charset="0"/>
              <a:cs typeface="Calibri" pitchFamily="34" charset="0"/>
            </a:endParaRPr>
          </a:p>
          <a:p>
            <a:pPr>
              <a:buFont typeface="Arial" pitchFamily="34" charset="0"/>
              <a:buChar char="•"/>
            </a:pPr>
            <a:r>
              <a:rPr lang="tr-TR" sz="2400" dirty="0">
                <a:latin typeface="Calibri" pitchFamily="34" charset="0"/>
                <a:cs typeface="Calibri" pitchFamily="34" charset="0"/>
              </a:rPr>
              <a:t>0-2 yaş bebeklik, </a:t>
            </a:r>
          </a:p>
          <a:p>
            <a:pPr>
              <a:buFont typeface="Arial" pitchFamily="34" charset="0"/>
              <a:buChar char="•"/>
            </a:pPr>
            <a:r>
              <a:rPr lang="tr-TR" sz="2400" dirty="0">
                <a:latin typeface="Calibri" pitchFamily="34" charset="0"/>
                <a:cs typeface="Calibri" pitchFamily="34" charset="0"/>
              </a:rPr>
              <a:t>2-6 yaş ilk çocukluk, </a:t>
            </a:r>
          </a:p>
          <a:p>
            <a:pPr>
              <a:buFont typeface="Arial" pitchFamily="34" charset="0"/>
              <a:buChar char="•"/>
            </a:pPr>
            <a:r>
              <a:rPr lang="tr-TR" sz="2400" dirty="0">
                <a:latin typeface="Calibri" pitchFamily="34" charset="0"/>
                <a:cs typeface="Calibri" pitchFamily="34" charset="0"/>
              </a:rPr>
              <a:t>6-12 yaş orta ve geç çocukluk</a:t>
            </a:r>
          </a:p>
          <a:p>
            <a:r>
              <a:rPr lang="tr-TR" sz="2400" dirty="0">
                <a:latin typeface="Calibri" pitchFamily="34" charset="0"/>
                <a:cs typeface="Calibri" pitchFamily="34" charset="0"/>
              </a:rPr>
              <a:t> </a:t>
            </a:r>
          </a:p>
          <a:p>
            <a:r>
              <a:rPr lang="tr-TR" sz="2400" dirty="0">
                <a:latin typeface="Calibri" pitchFamily="34" charset="0"/>
                <a:cs typeface="Calibri" pitchFamily="34" charset="0"/>
              </a:rPr>
              <a:t>olarak kabul edilir. </a:t>
            </a:r>
            <a:r>
              <a:rPr lang="tr-TR" sz="2400" b="1" dirty="0"/>
              <a:t> </a:t>
            </a:r>
          </a:p>
        </p:txBody>
      </p:sp>
      <p:pic>
        <p:nvPicPr>
          <p:cNvPr id="8" name="7 Resim" descr="3.jpg"/>
          <p:cNvPicPr>
            <a:picLocks noChangeAspect="1"/>
          </p:cNvPicPr>
          <p:nvPr/>
        </p:nvPicPr>
        <p:blipFill>
          <a:blip r:embed="rId2" cstate="print"/>
          <a:stretch>
            <a:fillRect/>
          </a:stretch>
        </p:blipFill>
        <p:spPr>
          <a:xfrm>
            <a:off x="683568" y="4330280"/>
            <a:ext cx="5643602" cy="20259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248B41-F401-4ABD-A5D9-9EEEB01CA0D1}"/>
              </a:ext>
            </a:extLst>
          </p:cNvPr>
          <p:cNvSpPr>
            <a:spLocks noGrp="1"/>
          </p:cNvSpPr>
          <p:nvPr>
            <p:ph type="title"/>
          </p:nvPr>
        </p:nvSpPr>
        <p:spPr/>
        <p:txBody>
          <a:bodyPr/>
          <a:lstStyle/>
          <a:p>
            <a:r>
              <a:rPr lang="tr-TR" sz="2400" dirty="0">
                <a:latin typeface="Calibri" panose="020F0502020204030204" pitchFamily="34" charset="0"/>
              </a:rPr>
              <a:t>Sosyal – Duygusal Gelişim</a:t>
            </a:r>
            <a:br>
              <a:rPr lang="tr-TR" dirty="0"/>
            </a:br>
            <a:endParaRPr lang="tr-TR" dirty="0"/>
          </a:p>
        </p:txBody>
      </p:sp>
      <p:sp>
        <p:nvSpPr>
          <p:cNvPr id="3" name="İçerik Yer Tutucusu 2">
            <a:extLst>
              <a:ext uri="{FF2B5EF4-FFF2-40B4-BE49-F238E27FC236}">
                <a16:creationId xmlns:a16="http://schemas.microsoft.com/office/drawing/2014/main" id="{1511BEE6-9CEA-4E4E-8C75-415E8E79DE24}"/>
              </a:ext>
            </a:extLst>
          </p:cNvPr>
          <p:cNvSpPr>
            <a:spLocks noGrp="1"/>
          </p:cNvSpPr>
          <p:nvPr>
            <p:ph idx="1"/>
          </p:nvPr>
        </p:nvSpPr>
        <p:spPr/>
        <p:txBody>
          <a:bodyPr>
            <a:normAutofit/>
          </a:bodyPr>
          <a:lstStyle/>
          <a:p>
            <a:r>
              <a:rPr lang="tr-TR" sz="2000" dirty="0">
                <a:latin typeface="Calibri" panose="020F0502020204030204" pitchFamily="34" charset="0"/>
              </a:rPr>
              <a:t>Başkalarının duygularını anlama ve paylaşma artar. Sadece söylenenleri değil, artık vücut dilini anlamaya da başlar. Karşısındakinin bakışlarındaki anlama daha duyarlıdır, yüz ifadesini okumaya daha fazla çaba harcar. Bu dönemde olayları sadece kendi boyutundan değil, karşısındaki kişinin bakışıyla da görmeye çalışma çabası vardır.</a:t>
            </a:r>
          </a:p>
        </p:txBody>
      </p:sp>
    </p:spTree>
    <p:extLst>
      <p:ext uri="{BB962C8B-B14F-4D97-AF65-F5344CB8AC3E}">
        <p14:creationId xmlns:p14="http://schemas.microsoft.com/office/powerpoint/2010/main" val="3090810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C65A7E-6608-4212-B3F6-A6027A638772}"/>
              </a:ext>
            </a:extLst>
          </p:cNvPr>
          <p:cNvSpPr>
            <a:spLocks noGrp="1"/>
          </p:cNvSpPr>
          <p:nvPr>
            <p:ph type="title"/>
          </p:nvPr>
        </p:nvSpPr>
        <p:spPr>
          <a:xfrm>
            <a:off x="323528" y="915337"/>
            <a:ext cx="6798734" cy="425431"/>
          </a:xfrm>
        </p:spPr>
        <p:txBody>
          <a:bodyPr>
            <a:normAutofit fontScale="90000"/>
          </a:bodyPr>
          <a:lstStyle/>
          <a:p>
            <a:r>
              <a:rPr lang="tr-TR" sz="2400" dirty="0">
                <a:latin typeface="Calibri" panose="020F0502020204030204" pitchFamily="34" charset="0"/>
              </a:rPr>
              <a:t>Sosyal – Duygusal Gelişim</a:t>
            </a:r>
            <a:br>
              <a:rPr lang="tr-TR" dirty="0"/>
            </a:br>
            <a:endParaRPr lang="tr-TR" dirty="0"/>
          </a:p>
        </p:txBody>
      </p:sp>
      <p:sp>
        <p:nvSpPr>
          <p:cNvPr id="3" name="İçerik Yer Tutucusu 2">
            <a:extLst>
              <a:ext uri="{FF2B5EF4-FFF2-40B4-BE49-F238E27FC236}">
                <a16:creationId xmlns:a16="http://schemas.microsoft.com/office/drawing/2014/main" id="{ECCF50FB-955F-4B14-8303-6A5DA51580AD}"/>
              </a:ext>
            </a:extLst>
          </p:cNvPr>
          <p:cNvSpPr>
            <a:spLocks noGrp="1"/>
          </p:cNvSpPr>
          <p:nvPr>
            <p:ph idx="1"/>
          </p:nvPr>
        </p:nvSpPr>
        <p:spPr>
          <a:xfrm>
            <a:off x="1172632" y="1160525"/>
            <a:ext cx="6798736" cy="1303867"/>
          </a:xfrm>
        </p:spPr>
        <p:txBody>
          <a:bodyPr>
            <a:normAutofit fontScale="92500"/>
          </a:bodyPr>
          <a:lstStyle/>
          <a:p>
            <a:r>
              <a:rPr lang="tr-TR" sz="2000" dirty="0">
                <a:latin typeface="Calibri" panose="020F0502020204030204" pitchFamily="34" charset="0"/>
              </a:rPr>
              <a:t>Çocuk, olumlu özelliklere sahip yaşıtlarından oluşan bir grubun üyesiyse, arkadaşlarından olumlu yönde; aksine olumsuz olarak nitelenebilecek özelliklere sahip bireylerden oluşan bir grubun içindeyse, arkadaşlarından olumsuz yönde etkilenebilir.</a:t>
            </a:r>
          </a:p>
        </p:txBody>
      </p:sp>
      <p:pic>
        <p:nvPicPr>
          <p:cNvPr id="5" name="Resim 4">
            <a:extLst>
              <a:ext uri="{FF2B5EF4-FFF2-40B4-BE49-F238E27FC236}">
                <a16:creationId xmlns:a16="http://schemas.microsoft.com/office/drawing/2014/main" id="{0F98C9DB-3C80-435F-9C27-3A0B96E02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212976"/>
            <a:ext cx="6275456" cy="2304256"/>
          </a:xfrm>
          <a:prstGeom prst="rect">
            <a:avLst/>
          </a:prstGeom>
        </p:spPr>
      </p:pic>
    </p:spTree>
    <p:extLst>
      <p:ext uri="{BB962C8B-B14F-4D97-AF65-F5344CB8AC3E}">
        <p14:creationId xmlns:p14="http://schemas.microsoft.com/office/powerpoint/2010/main" val="167061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5D6DD9-883A-41C4-92DB-82C321CAA704}"/>
              </a:ext>
            </a:extLst>
          </p:cNvPr>
          <p:cNvSpPr>
            <a:spLocks noGrp="1"/>
          </p:cNvSpPr>
          <p:nvPr>
            <p:ph type="title"/>
          </p:nvPr>
        </p:nvSpPr>
        <p:spPr/>
        <p:txBody>
          <a:bodyPr/>
          <a:lstStyle/>
          <a:p>
            <a:r>
              <a:rPr lang="tr-TR" sz="2400" dirty="0">
                <a:latin typeface="Calibri" panose="020F0502020204030204" pitchFamily="34" charset="0"/>
              </a:rPr>
              <a:t>Sosyal – Duygusal Gelişim</a:t>
            </a:r>
            <a:br>
              <a:rPr lang="tr-TR" dirty="0"/>
            </a:br>
            <a:endParaRPr lang="tr-TR" dirty="0"/>
          </a:p>
        </p:txBody>
      </p:sp>
      <p:sp>
        <p:nvSpPr>
          <p:cNvPr id="3" name="İçerik Yer Tutucusu 2">
            <a:extLst>
              <a:ext uri="{FF2B5EF4-FFF2-40B4-BE49-F238E27FC236}">
                <a16:creationId xmlns:a16="http://schemas.microsoft.com/office/drawing/2014/main" id="{C2D164CF-4A11-4F95-A5AE-023E536123A6}"/>
              </a:ext>
            </a:extLst>
          </p:cNvPr>
          <p:cNvSpPr>
            <a:spLocks noGrp="1"/>
          </p:cNvSpPr>
          <p:nvPr>
            <p:ph idx="1"/>
          </p:nvPr>
        </p:nvSpPr>
        <p:spPr/>
        <p:txBody>
          <a:bodyPr>
            <a:normAutofit/>
          </a:bodyPr>
          <a:lstStyle/>
          <a:p>
            <a:r>
              <a:rPr lang="tr-TR" sz="2000" dirty="0">
                <a:latin typeface="Calibri" panose="020F0502020204030204" pitchFamily="34" charset="0"/>
              </a:rPr>
              <a:t>Davranış problemleri bu yaşlarda, özellikle erkek çocuklarda, en yüksek düzeydedir. Fiziksel kavgalar, yaralanmalar görülebilir. Eğer çocuğunuz, seçtiği </a:t>
            </a:r>
            <a:r>
              <a:rPr lang="tr-TR" sz="2000" dirty="0" err="1">
                <a:latin typeface="Calibri" panose="020F0502020204030204" pitchFamily="34" charset="0"/>
              </a:rPr>
              <a:t>kişelerce</a:t>
            </a:r>
            <a:r>
              <a:rPr lang="tr-TR" sz="2000" dirty="0">
                <a:latin typeface="Calibri" panose="020F0502020204030204" pitchFamily="34" charset="0"/>
              </a:rPr>
              <a:t> tercih edilmeme gibi bir sorun yaşıyorsa, bu mutsuzluğunu fiziksel ya da sözel saldırganlıkla dışa vurabilir. Bu noktada onun sosyal becerilerini geliştirmesine destek olmakta yarar olabilir.</a:t>
            </a:r>
          </a:p>
        </p:txBody>
      </p:sp>
    </p:spTree>
    <p:extLst>
      <p:ext uri="{BB962C8B-B14F-4D97-AF65-F5344CB8AC3E}">
        <p14:creationId xmlns:p14="http://schemas.microsoft.com/office/powerpoint/2010/main" val="258544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978174-D712-4E61-A35E-3FCEBD2AA209}"/>
              </a:ext>
            </a:extLst>
          </p:cNvPr>
          <p:cNvSpPr>
            <a:spLocks noGrp="1"/>
          </p:cNvSpPr>
          <p:nvPr>
            <p:ph type="title"/>
          </p:nvPr>
        </p:nvSpPr>
        <p:spPr>
          <a:xfrm>
            <a:off x="457200" y="274638"/>
            <a:ext cx="7467600" cy="706090"/>
          </a:xfrm>
        </p:spPr>
        <p:txBody>
          <a:bodyPr>
            <a:normAutofit/>
          </a:bodyPr>
          <a:lstStyle/>
          <a:p>
            <a:r>
              <a:rPr lang="tr-TR" sz="2400" dirty="0">
                <a:latin typeface="Calibri" panose="020F0502020204030204" pitchFamily="34" charset="0"/>
              </a:rPr>
              <a:t>Bilişsel Gelişim</a:t>
            </a:r>
          </a:p>
        </p:txBody>
      </p:sp>
      <p:sp>
        <p:nvSpPr>
          <p:cNvPr id="3" name="İçerik Yer Tutucusu 2">
            <a:extLst>
              <a:ext uri="{FF2B5EF4-FFF2-40B4-BE49-F238E27FC236}">
                <a16:creationId xmlns:a16="http://schemas.microsoft.com/office/drawing/2014/main" id="{8E73B61C-9486-4050-A5E3-26278C2722CB}"/>
              </a:ext>
            </a:extLst>
          </p:cNvPr>
          <p:cNvSpPr>
            <a:spLocks noGrp="1"/>
          </p:cNvSpPr>
          <p:nvPr>
            <p:ph idx="1"/>
          </p:nvPr>
        </p:nvSpPr>
        <p:spPr/>
        <p:txBody>
          <a:bodyPr/>
          <a:lstStyle/>
          <a:p>
            <a:r>
              <a:rPr lang="tr-TR" dirty="0">
                <a:latin typeface="Calibri" panose="020F0502020204030204" pitchFamily="34" charset="0"/>
              </a:rPr>
              <a:t>Ders ve belli yeteneklerde cinsiyet farkları görülmeye başlar. Kızlar okuma, yazma ve genelde sözel yeteneklerde; erkekler ise şekil - uzay ilişkileri ve mekanik yeteneklerde daha başarılı olurlar.</a:t>
            </a:r>
          </a:p>
        </p:txBody>
      </p:sp>
    </p:spTree>
    <p:extLst>
      <p:ext uri="{BB962C8B-B14F-4D97-AF65-F5344CB8AC3E}">
        <p14:creationId xmlns:p14="http://schemas.microsoft.com/office/powerpoint/2010/main" val="418362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ABEAEA98-E268-4608-8E31-97C91B1B1F3A}"/>
              </a:ext>
            </a:extLst>
          </p:cNvPr>
          <p:cNvSpPr>
            <a:spLocks noGrp="1"/>
          </p:cNvSpPr>
          <p:nvPr>
            <p:ph type="title"/>
          </p:nvPr>
        </p:nvSpPr>
        <p:spPr>
          <a:xfrm>
            <a:off x="0" y="620688"/>
            <a:ext cx="7467600" cy="490066"/>
          </a:xfrm>
        </p:spPr>
        <p:txBody>
          <a:bodyPr>
            <a:normAutofit/>
          </a:bodyPr>
          <a:lstStyle/>
          <a:p>
            <a:r>
              <a:rPr lang="tr-TR" sz="2400" dirty="0">
                <a:latin typeface="Calibri" panose="020F0502020204030204" pitchFamily="34" charset="0"/>
              </a:rPr>
              <a:t>Bilişsel Gelişim</a:t>
            </a:r>
          </a:p>
        </p:txBody>
      </p:sp>
      <p:sp>
        <p:nvSpPr>
          <p:cNvPr id="3" name="İçerik Yer Tutucusu 2">
            <a:extLst>
              <a:ext uri="{FF2B5EF4-FFF2-40B4-BE49-F238E27FC236}">
                <a16:creationId xmlns:a16="http://schemas.microsoft.com/office/drawing/2014/main" id="{C697AEEF-0833-416A-BB5A-FD1DDF644697}"/>
              </a:ext>
            </a:extLst>
          </p:cNvPr>
          <p:cNvSpPr>
            <a:spLocks noGrp="1"/>
          </p:cNvSpPr>
          <p:nvPr>
            <p:ph idx="1"/>
          </p:nvPr>
        </p:nvSpPr>
        <p:spPr>
          <a:xfrm>
            <a:off x="899592" y="1265999"/>
            <a:ext cx="6798736" cy="1586937"/>
          </a:xfrm>
        </p:spPr>
        <p:txBody>
          <a:bodyPr>
            <a:normAutofit fontScale="85000" lnSpcReduction="20000"/>
          </a:bodyPr>
          <a:lstStyle/>
          <a:p>
            <a:r>
              <a:rPr lang="tr-TR" dirty="0">
                <a:latin typeface="Calibri" panose="020F0502020204030204" pitchFamily="34" charset="0"/>
              </a:rPr>
              <a:t>Bu dönemde erkek çocuklarda yoğun bir araba kullanma merakı gözlenebilir. İlgilerinin desteklenmesi çok önemlidir. Ancak çok çeşitli uyarıcılarla hem ilgi alanları çeşitlenebilir, hem de becerileri gelişebilir. Bu nedenle kız ya da erkek çocuk ayrımı yapmaksızın eşit olanakları sunmak ve kendi seçimlerini kullanma hakkı tanımak yararlı olabilir.</a:t>
            </a:r>
          </a:p>
        </p:txBody>
      </p:sp>
      <p:pic>
        <p:nvPicPr>
          <p:cNvPr id="5" name="Resim 4">
            <a:extLst>
              <a:ext uri="{FF2B5EF4-FFF2-40B4-BE49-F238E27FC236}">
                <a16:creationId xmlns:a16="http://schemas.microsoft.com/office/drawing/2014/main" id="{83565F94-590C-494B-9EBF-34A11B5C1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632" y="3212976"/>
            <a:ext cx="6252656" cy="2739065"/>
          </a:xfrm>
          <a:prstGeom prst="rect">
            <a:avLst/>
          </a:prstGeom>
        </p:spPr>
      </p:pic>
    </p:spTree>
    <p:extLst>
      <p:ext uri="{BB962C8B-B14F-4D97-AF65-F5344CB8AC3E}">
        <p14:creationId xmlns:p14="http://schemas.microsoft.com/office/powerpoint/2010/main" val="349536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FDEDE3D4-E63A-4528-96CF-1801D95B1A71}"/>
              </a:ext>
            </a:extLst>
          </p:cNvPr>
          <p:cNvSpPr>
            <a:spLocks noGrp="1"/>
          </p:cNvSpPr>
          <p:nvPr>
            <p:ph type="title"/>
          </p:nvPr>
        </p:nvSpPr>
        <p:spPr>
          <a:xfrm>
            <a:off x="457200" y="274638"/>
            <a:ext cx="7467600" cy="777875"/>
          </a:xfrm>
        </p:spPr>
        <p:txBody>
          <a:bodyPr>
            <a:normAutofit/>
          </a:bodyPr>
          <a:lstStyle/>
          <a:p>
            <a:r>
              <a:rPr lang="tr-TR" sz="2400" dirty="0">
                <a:latin typeface="Calibri" panose="020F0502020204030204" pitchFamily="34" charset="0"/>
              </a:rPr>
              <a:t>Bilişsel Gelişim</a:t>
            </a:r>
          </a:p>
        </p:txBody>
      </p:sp>
      <p:sp>
        <p:nvSpPr>
          <p:cNvPr id="3" name="İçerik Yer Tutucusu 2">
            <a:extLst>
              <a:ext uri="{FF2B5EF4-FFF2-40B4-BE49-F238E27FC236}">
                <a16:creationId xmlns:a16="http://schemas.microsoft.com/office/drawing/2014/main" id="{84A3D286-4567-438E-A016-6C79452FDD45}"/>
              </a:ext>
            </a:extLst>
          </p:cNvPr>
          <p:cNvSpPr>
            <a:spLocks noGrp="1"/>
          </p:cNvSpPr>
          <p:nvPr>
            <p:ph idx="1"/>
          </p:nvPr>
        </p:nvSpPr>
        <p:spPr/>
        <p:txBody>
          <a:bodyPr/>
          <a:lstStyle/>
          <a:p>
            <a:r>
              <a:rPr lang="tr-TR" dirty="0">
                <a:latin typeface="Calibri" panose="020F0502020204030204" pitchFamily="34" charset="0"/>
              </a:rPr>
              <a:t>Bu devrenin sonuna doğru artık çocuklar soyut düşünme dönemine girerler. Çeşitli seçenekleri görebilme ve hipotetik düşünme yönünden gelişirler. Soyut düşünme becerisinin </a:t>
            </a:r>
            <a:r>
              <a:rPr lang="tr-TR" dirty="0" err="1">
                <a:latin typeface="Calibri" panose="020F0502020204030204" pitchFamily="34" charset="0"/>
              </a:rPr>
              <a:t>pekçok</a:t>
            </a:r>
            <a:r>
              <a:rPr lang="tr-TR" dirty="0">
                <a:latin typeface="Calibri" panose="020F0502020204030204" pitchFamily="34" charset="0"/>
              </a:rPr>
              <a:t> yansıması olur. Örneğin sosyal ilişkilerinde daha önce sözünü ettiğim gibi, çok yönlü ve </a:t>
            </a:r>
            <a:r>
              <a:rPr lang="tr-TR" dirty="0" err="1">
                <a:latin typeface="Calibri" panose="020F0502020204030204" pitchFamily="34" charset="0"/>
              </a:rPr>
              <a:t>felsefik</a:t>
            </a:r>
            <a:r>
              <a:rPr lang="tr-TR" dirty="0">
                <a:latin typeface="Calibri" panose="020F0502020204030204" pitchFamily="34" charset="0"/>
              </a:rPr>
              <a:t> bir bakış geliştirebilirler.</a:t>
            </a:r>
          </a:p>
        </p:txBody>
      </p:sp>
    </p:spTree>
    <p:extLst>
      <p:ext uri="{BB962C8B-B14F-4D97-AF65-F5344CB8AC3E}">
        <p14:creationId xmlns:p14="http://schemas.microsoft.com/office/powerpoint/2010/main" val="36368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8FC6B9A-984A-4756-8C41-5642C917C411}"/>
              </a:ext>
            </a:extLst>
          </p:cNvPr>
          <p:cNvSpPr>
            <a:spLocks noGrp="1"/>
          </p:cNvSpPr>
          <p:nvPr>
            <p:ph type="title"/>
          </p:nvPr>
        </p:nvSpPr>
        <p:spPr>
          <a:xfrm>
            <a:off x="457200" y="274638"/>
            <a:ext cx="7467600" cy="706090"/>
          </a:xfrm>
        </p:spPr>
        <p:txBody>
          <a:bodyPr>
            <a:normAutofit/>
          </a:bodyPr>
          <a:lstStyle/>
          <a:p>
            <a:r>
              <a:rPr lang="tr-TR" sz="2400" dirty="0">
                <a:latin typeface="Calibri" panose="020F0502020204030204" pitchFamily="34" charset="0"/>
              </a:rPr>
              <a:t>Bilişsel Gelişim</a:t>
            </a:r>
          </a:p>
        </p:txBody>
      </p:sp>
      <p:sp>
        <p:nvSpPr>
          <p:cNvPr id="3" name="İçerik Yer Tutucusu 2">
            <a:extLst>
              <a:ext uri="{FF2B5EF4-FFF2-40B4-BE49-F238E27FC236}">
                <a16:creationId xmlns:a16="http://schemas.microsoft.com/office/drawing/2014/main" id="{541BDB7C-C0A5-41C0-B847-C8110CC8FEA9}"/>
              </a:ext>
            </a:extLst>
          </p:cNvPr>
          <p:cNvSpPr>
            <a:spLocks noGrp="1"/>
          </p:cNvSpPr>
          <p:nvPr>
            <p:ph idx="1"/>
          </p:nvPr>
        </p:nvSpPr>
        <p:spPr>
          <a:xfrm>
            <a:off x="457200" y="1600200"/>
            <a:ext cx="7467600" cy="2260848"/>
          </a:xfrm>
        </p:spPr>
        <p:txBody>
          <a:bodyPr>
            <a:normAutofit fontScale="92500"/>
          </a:bodyPr>
          <a:lstStyle/>
          <a:p>
            <a:r>
              <a:rPr lang="tr-TR" dirty="0">
                <a:latin typeface="Calibri" panose="020F0502020204030204" pitchFamily="34" charset="0"/>
              </a:rPr>
              <a:t>Bilgisayar, matematik, fizik, kimya gibi konulara ilgi ve yeterlilikleri artar. Tarih, sosyoloji, felsefe gibi alanlarda düşünmekten hoşlanabilirler. Parçaları birleştirme, bir olayın altında yatan nedenleri bulmaya çalışma gibi konular ilgilerini çekebilir. Yaratıcılık ve üretkenlikleri artar. Deney yapmaktan ve doğa ile ilgili gözlemlerden hoşlanabilirler.</a:t>
            </a:r>
          </a:p>
        </p:txBody>
      </p:sp>
    </p:spTree>
    <p:extLst>
      <p:ext uri="{BB962C8B-B14F-4D97-AF65-F5344CB8AC3E}">
        <p14:creationId xmlns:p14="http://schemas.microsoft.com/office/powerpoint/2010/main" val="1121429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2C31791A-FF9E-4844-A978-0970E478F5C4}"/>
              </a:ext>
            </a:extLst>
          </p:cNvPr>
          <p:cNvSpPr>
            <a:spLocks noGrp="1"/>
          </p:cNvSpPr>
          <p:nvPr>
            <p:ph type="title"/>
          </p:nvPr>
        </p:nvSpPr>
        <p:spPr>
          <a:xfrm>
            <a:off x="457200" y="274638"/>
            <a:ext cx="7467600" cy="634082"/>
          </a:xfrm>
        </p:spPr>
        <p:txBody>
          <a:bodyPr>
            <a:normAutofit fontScale="90000"/>
          </a:bodyPr>
          <a:lstStyle/>
          <a:p>
            <a:pPr algn="l"/>
            <a:br>
              <a:rPr lang="tr-TR" sz="2400" dirty="0">
                <a:latin typeface="Calibri" panose="020F0502020204030204" pitchFamily="34" charset="0"/>
              </a:rPr>
            </a:br>
            <a:r>
              <a:rPr lang="tr-TR" sz="2400" dirty="0">
                <a:latin typeface="Calibri" panose="020F0502020204030204" pitchFamily="34" charset="0"/>
              </a:rPr>
              <a:t>Bilişsel Gelişim</a:t>
            </a:r>
          </a:p>
        </p:txBody>
      </p:sp>
      <p:sp>
        <p:nvSpPr>
          <p:cNvPr id="3" name="İçerik Yer Tutucusu 2">
            <a:extLst>
              <a:ext uri="{FF2B5EF4-FFF2-40B4-BE49-F238E27FC236}">
                <a16:creationId xmlns:a16="http://schemas.microsoft.com/office/drawing/2014/main" id="{2680510F-7ADB-4224-9DBE-9797E9043B90}"/>
              </a:ext>
            </a:extLst>
          </p:cNvPr>
          <p:cNvSpPr>
            <a:spLocks noGrp="1"/>
          </p:cNvSpPr>
          <p:nvPr>
            <p:ph idx="1"/>
          </p:nvPr>
        </p:nvSpPr>
        <p:spPr>
          <a:xfrm>
            <a:off x="479369" y="1143812"/>
            <a:ext cx="7467600" cy="1565108"/>
          </a:xfrm>
        </p:spPr>
        <p:txBody>
          <a:bodyPr>
            <a:normAutofit fontScale="92500" lnSpcReduction="20000"/>
          </a:bodyPr>
          <a:lstStyle/>
          <a:p>
            <a:r>
              <a:rPr lang="tr-TR" dirty="0">
                <a:latin typeface="Calibri" panose="020F0502020204030204" pitchFamily="34" charset="0"/>
              </a:rPr>
              <a:t>Düşünme ve olayları algılama biçimleri giderek yetişkinlere benzemeye başlar. Artık onunla yaptığınız konuşmalar daha doyurucu ve geleceğe yansımaları olabilecek tarzda gerçekleşebilir. Yani konuştuklarınız orada kalmaz, üzerinde düşünür ve doğru bulduğu parçalarını uygulamaya çalışabilir.</a:t>
            </a:r>
          </a:p>
        </p:txBody>
      </p:sp>
      <p:pic>
        <p:nvPicPr>
          <p:cNvPr id="5" name="Resim 4">
            <a:extLst>
              <a:ext uri="{FF2B5EF4-FFF2-40B4-BE49-F238E27FC236}">
                <a16:creationId xmlns:a16="http://schemas.microsoft.com/office/drawing/2014/main" id="{25CE6D05-B545-4254-A90D-61223A86C3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3" y="3068960"/>
            <a:ext cx="7119385" cy="2880320"/>
          </a:xfrm>
          <a:prstGeom prst="rect">
            <a:avLst/>
          </a:prstGeom>
        </p:spPr>
      </p:pic>
    </p:spTree>
    <p:extLst>
      <p:ext uri="{BB962C8B-B14F-4D97-AF65-F5344CB8AC3E}">
        <p14:creationId xmlns:p14="http://schemas.microsoft.com/office/powerpoint/2010/main" val="129333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189BF9-54A7-4417-807F-7B72DE48A769}"/>
              </a:ext>
            </a:extLst>
          </p:cNvPr>
          <p:cNvSpPr>
            <a:spLocks noGrp="1"/>
          </p:cNvSpPr>
          <p:nvPr>
            <p:ph idx="1"/>
          </p:nvPr>
        </p:nvSpPr>
        <p:spPr>
          <a:xfrm>
            <a:off x="683568" y="980729"/>
            <a:ext cx="7567073" cy="4954404"/>
          </a:xfrm>
          <a:solidFill>
            <a:srgbClr val="FFFF00"/>
          </a:solidFill>
        </p:spPr>
        <p:txBody>
          <a:bodyPr>
            <a:normAutofit fontScale="92500" lnSpcReduction="10000"/>
          </a:bodyPr>
          <a:lstStyle/>
          <a:p>
            <a:pPr marL="0" indent="0" algn="ctr">
              <a:buNone/>
            </a:pPr>
            <a:r>
              <a:rPr lang="tr-TR"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rPr>
              <a:t>Fahrettin BİNGÖL </a:t>
            </a:r>
          </a:p>
          <a:p>
            <a:pPr marL="0" indent="0" algn="ctr">
              <a:buNone/>
            </a:pPr>
            <a:r>
              <a:rPr lang="tr-TR"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rPr>
              <a:t>Psikolojik Danışman/</a:t>
            </a:r>
          </a:p>
          <a:p>
            <a:pPr marL="0" indent="0" algn="ctr">
              <a:buNone/>
            </a:pPr>
            <a:r>
              <a:rPr lang="tr-TR"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rPr>
              <a:t>Rehber Öğretmeni</a:t>
            </a:r>
          </a:p>
          <a:p>
            <a:pPr marL="0" indent="0" algn="ctr">
              <a:buNone/>
            </a:pPr>
            <a:endParaRPr lang="tr-TR"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ndParaRPr>
          </a:p>
          <a:p>
            <a:pPr marL="0" indent="0">
              <a:buNone/>
            </a:pPr>
            <a:r>
              <a:rPr lang="tr-TR"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rPr>
              <a:t>Dinlediğiniz için TEŞEKKÜRLER…</a:t>
            </a:r>
          </a:p>
          <a:p>
            <a:endParaRPr lang="tr-TR" dirty="0"/>
          </a:p>
        </p:txBody>
      </p:sp>
    </p:spTree>
    <p:extLst>
      <p:ext uri="{BB962C8B-B14F-4D97-AF65-F5344CB8AC3E}">
        <p14:creationId xmlns:p14="http://schemas.microsoft.com/office/powerpoint/2010/main" val="360937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71472" y="500042"/>
            <a:ext cx="3929090" cy="1569660"/>
          </a:xfrm>
          <a:prstGeom prst="rect">
            <a:avLst/>
          </a:prstGeom>
          <a:noFill/>
        </p:spPr>
        <p:txBody>
          <a:bodyPr wrap="square" rtlCol="0">
            <a:spAutoFit/>
          </a:bodyPr>
          <a:lstStyle/>
          <a:p>
            <a:r>
              <a:rPr lang="tr-TR" sz="2400" dirty="0">
                <a:latin typeface="Calibri" pitchFamily="34" charset="0"/>
                <a:cs typeface="Calibri" pitchFamily="34" charset="0"/>
              </a:rPr>
              <a:t>Büyüme; organizmadaki hücre sayılarının ve hücrelerin büyüklüğünün artarak vücut hacim ve kütlesinin artması, </a:t>
            </a:r>
          </a:p>
        </p:txBody>
      </p:sp>
      <p:pic>
        <p:nvPicPr>
          <p:cNvPr id="12" name="11 Resim" descr="6.jpg"/>
          <p:cNvPicPr>
            <a:picLocks noChangeAspect="1"/>
          </p:cNvPicPr>
          <p:nvPr/>
        </p:nvPicPr>
        <p:blipFill>
          <a:blip r:embed="rId2" cstate="print"/>
          <a:stretch>
            <a:fillRect/>
          </a:stretch>
        </p:blipFill>
        <p:spPr>
          <a:xfrm>
            <a:off x="740259" y="3429000"/>
            <a:ext cx="4426876" cy="2428892"/>
          </a:xfrm>
          <a:prstGeom prst="rect">
            <a:avLst/>
          </a:prstGeom>
        </p:spPr>
      </p:pic>
      <p:sp>
        <p:nvSpPr>
          <p:cNvPr id="13" name="12 Metin kutusu"/>
          <p:cNvSpPr txBox="1"/>
          <p:nvPr/>
        </p:nvSpPr>
        <p:spPr>
          <a:xfrm>
            <a:off x="5214942" y="3357562"/>
            <a:ext cx="3357586" cy="2677656"/>
          </a:xfrm>
          <a:prstGeom prst="rect">
            <a:avLst/>
          </a:prstGeom>
          <a:noFill/>
        </p:spPr>
        <p:txBody>
          <a:bodyPr wrap="square" rtlCol="0">
            <a:spAutoFit/>
          </a:bodyPr>
          <a:lstStyle/>
          <a:p>
            <a:r>
              <a:rPr lang="tr-TR" sz="2400" dirty="0">
                <a:latin typeface="Calibri" pitchFamily="34" charset="0"/>
                <a:cs typeface="Calibri" pitchFamily="34" charset="0"/>
              </a:rPr>
              <a:t>Gelişme ise; hücre ve dokuların yapı ve bileşimindeki değişimlerle biyolojik işlevlerin kazanılması, bedensel olgunlaşma olarak ifade edilebilir.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3929058" y="571480"/>
            <a:ext cx="4357718" cy="1938992"/>
          </a:xfrm>
          <a:prstGeom prst="rect">
            <a:avLst/>
          </a:prstGeom>
          <a:noFill/>
        </p:spPr>
        <p:txBody>
          <a:bodyPr wrap="square" rtlCol="0">
            <a:spAutoFit/>
          </a:bodyPr>
          <a:lstStyle/>
          <a:p>
            <a:r>
              <a:rPr lang="tr-TR" sz="2400" dirty="0">
                <a:latin typeface="Calibri" pitchFamily="34" charset="0"/>
                <a:cs typeface="Calibri" pitchFamily="34" charset="0"/>
              </a:rPr>
              <a:t>Orta ve geç çocukluk döneminde iskelet yapısındaki gelişmeler, kas sistemindeki ve motor becerilerdeki gelişmeler önem kazanır.</a:t>
            </a:r>
          </a:p>
        </p:txBody>
      </p:sp>
      <p:pic>
        <p:nvPicPr>
          <p:cNvPr id="7" name="6 İçerik Yer Tutucusu" descr="7.jpg"/>
          <p:cNvPicPr>
            <a:picLocks noGrp="1" noChangeAspect="1"/>
          </p:cNvPicPr>
          <p:nvPr>
            <p:ph idx="1"/>
          </p:nvPr>
        </p:nvPicPr>
        <p:blipFill>
          <a:blip r:embed="rId2" cstate="print"/>
          <a:stretch>
            <a:fillRect/>
          </a:stretch>
        </p:blipFill>
        <p:spPr>
          <a:xfrm>
            <a:off x="611560" y="597794"/>
            <a:ext cx="3031746" cy="56624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928794" y="2357430"/>
            <a:ext cx="4357718" cy="1569660"/>
          </a:xfrm>
          <a:prstGeom prst="rect">
            <a:avLst/>
          </a:prstGeom>
          <a:noFill/>
        </p:spPr>
        <p:txBody>
          <a:bodyPr wrap="square" rtlCol="0">
            <a:spAutoFit/>
          </a:bodyPr>
          <a:lstStyle/>
          <a:p>
            <a:r>
              <a:rPr lang="tr-TR" sz="2400" dirty="0">
                <a:latin typeface="Calibri" pitchFamily="34" charset="0"/>
                <a:cs typeface="Calibri" pitchFamily="34" charset="0"/>
              </a:rPr>
              <a:t>Orta ve geç çocukluk dönemi çocuğun okuma-yazma ve hesap yapma ile ilgili becerilerini geliştirdiği bir dönemdir.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71472" y="2071678"/>
            <a:ext cx="7643866" cy="1938992"/>
          </a:xfrm>
          <a:prstGeom prst="rect">
            <a:avLst/>
          </a:prstGeom>
          <a:noFill/>
        </p:spPr>
        <p:txBody>
          <a:bodyPr wrap="square" rtlCol="0">
            <a:spAutoFit/>
          </a:bodyPr>
          <a:lstStyle/>
          <a:p>
            <a:r>
              <a:rPr lang="tr-TR" sz="2400" dirty="0">
                <a:latin typeface="Calibri" pitchFamily="34" charset="0"/>
                <a:cs typeface="Calibri" pitchFamily="34" charset="0"/>
              </a:rPr>
              <a:t>Orta ve geç çocukluk dönemi çocuğun kendisi için önemli olan yetişkinleri model alarak cinsiyetine uygun rolü geliştirmek gibi </a:t>
            </a:r>
            <a:r>
              <a:rPr lang="tr-TR" sz="2400" dirty="0" err="1">
                <a:latin typeface="Calibri" pitchFamily="34" charset="0"/>
                <a:cs typeface="Calibri" pitchFamily="34" charset="0"/>
              </a:rPr>
              <a:t>Havighurst'un</a:t>
            </a:r>
            <a:r>
              <a:rPr lang="tr-TR" sz="2400" dirty="0">
                <a:latin typeface="Calibri" pitchFamily="34" charset="0"/>
                <a:cs typeface="Calibri" pitchFamily="34" charset="0"/>
              </a:rPr>
              <a:t> gelişim görevleri dediği becerileri edinmesi beklenen süreçtir. </a:t>
            </a:r>
          </a:p>
          <a:p>
            <a:endParaRPr lang="tr-TR" sz="2400"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857224" y="3214686"/>
            <a:ext cx="7643866" cy="1569660"/>
          </a:xfrm>
          <a:prstGeom prst="rect">
            <a:avLst/>
          </a:prstGeom>
          <a:noFill/>
        </p:spPr>
        <p:txBody>
          <a:bodyPr wrap="square" rtlCol="0">
            <a:spAutoFit/>
          </a:bodyPr>
          <a:lstStyle/>
          <a:p>
            <a:r>
              <a:rPr lang="tr-TR" sz="2400" dirty="0">
                <a:latin typeface="Calibri" pitchFamily="34" charset="0"/>
                <a:cs typeface="Calibri" pitchFamily="34" charset="0"/>
              </a:rPr>
              <a:t>Orta ve geç çocukluk dönemi Freud'un kuramına göre </a:t>
            </a:r>
            <a:r>
              <a:rPr lang="tr-TR" sz="2400" dirty="0" err="1">
                <a:latin typeface="Calibri" pitchFamily="34" charset="0"/>
                <a:cs typeface="Calibri" pitchFamily="34" charset="0"/>
              </a:rPr>
              <a:t>latent</a:t>
            </a:r>
            <a:r>
              <a:rPr lang="tr-TR" sz="2400" dirty="0">
                <a:latin typeface="Calibri" pitchFamily="34" charset="0"/>
                <a:cs typeface="Calibri" pitchFamily="34" charset="0"/>
              </a:rPr>
              <a:t> (gizil) diye adlandırılan cinsellikle ilgili konuların bir önceki döneme oranla geri planda kaldığı ve oyun oynamanın ön plana çıktığı  ergenlik öncesi  geçiş dönemidir.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143108" y="2643182"/>
            <a:ext cx="4286280" cy="1938992"/>
          </a:xfrm>
          <a:prstGeom prst="rect">
            <a:avLst/>
          </a:prstGeom>
          <a:noFill/>
        </p:spPr>
        <p:txBody>
          <a:bodyPr wrap="square" rtlCol="0">
            <a:spAutoFit/>
          </a:bodyPr>
          <a:lstStyle/>
          <a:p>
            <a:r>
              <a:rPr lang="tr-TR" sz="2400" dirty="0" err="1">
                <a:latin typeface="Calibri" pitchFamily="34" charset="0"/>
                <a:cs typeface="Calibri" pitchFamily="34" charset="0"/>
              </a:rPr>
              <a:t>Erikson'un</a:t>
            </a:r>
            <a:r>
              <a:rPr lang="tr-TR" sz="2400" dirty="0">
                <a:latin typeface="Calibri" pitchFamily="34" charset="0"/>
                <a:cs typeface="Calibri" pitchFamily="34" charset="0"/>
              </a:rPr>
              <a:t> gelişimi 8 aşama ile tanımladığı kuramında “beceri” ya da “aşağılık duygusu” dönemine karşılık gelen 4. dönemdir.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283</TotalTime>
  <Words>1223</Words>
  <Application>Microsoft Office PowerPoint</Application>
  <PresentationFormat>Ekran Gösterisi (4:3)</PresentationFormat>
  <Paragraphs>97</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Garamond</vt:lpstr>
      <vt:lpstr>Organik</vt:lpstr>
      <vt:lpstr>GELİŞİM DÖNEMİ ÖZELLİKLERİ (9-12 YAŞ)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Sosyal – Duygusal Gelişim</vt:lpstr>
      <vt:lpstr>Sosyal – Duygusal Gelişim </vt:lpstr>
      <vt:lpstr>Sosyal – Duygusal Gelişim </vt:lpstr>
      <vt:lpstr>Sosyal – Duygusal Gelişim </vt:lpstr>
      <vt:lpstr>Bilişsel Gelişim</vt:lpstr>
      <vt:lpstr>Bilişsel Gelişim</vt:lpstr>
      <vt:lpstr>Bilişsel Gelişim</vt:lpstr>
      <vt:lpstr>Bilişsel Gelişim</vt:lpstr>
      <vt:lpstr> Bilişsel Gelişim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VE GEÇ ÇOCUKLUKTA BEDENSEL GELİŞİM  (6-12 yaş)</dc:title>
  <dc:creator>bulent</dc:creator>
  <cp:lastModifiedBy>Windows_7</cp:lastModifiedBy>
  <cp:revision>61</cp:revision>
  <dcterms:created xsi:type="dcterms:W3CDTF">2013-10-29T17:24:33Z</dcterms:created>
  <dcterms:modified xsi:type="dcterms:W3CDTF">2021-03-08T06:59:53Z</dcterms:modified>
</cp:coreProperties>
</file>