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A004467-0C40-4A02-9C0A-ED93990985AE}"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815323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004467-0C40-4A02-9C0A-ED93990985A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3237085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004467-0C40-4A02-9C0A-ED93990985A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465242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004467-0C40-4A02-9C0A-ED93990985A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4E9A08F7-733E-478E-9E61-A5B85C584E74}"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783072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004467-0C40-4A02-9C0A-ED93990985A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153494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7A004467-0C40-4A02-9C0A-ED93990985AE}" type="datetimeFigureOut">
              <a:rPr lang="tr-TR" smtClean="0"/>
              <a:t>22.02.2021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3809389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7A004467-0C40-4A02-9C0A-ED93990985AE}" type="datetimeFigureOut">
              <a:rPr lang="tr-TR" smtClean="0"/>
              <a:t>22.02.2021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3455335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004467-0C40-4A02-9C0A-ED93990985AE}"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39253231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7A004467-0C40-4A02-9C0A-ED93990985AE}" type="datetimeFigureOut">
              <a:rPr lang="tr-TR" smtClean="0"/>
              <a:t>22.02.2021</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E9A08F7-733E-478E-9E61-A5B85C584E74}" type="slidenum">
              <a:rPr lang="tr-TR" smtClean="0"/>
              <a:t>‹#›</a:t>
            </a:fld>
            <a:endParaRPr lang="tr-TR"/>
          </a:p>
        </p:txBody>
      </p:sp>
    </p:spTree>
    <p:extLst>
      <p:ext uri="{BB962C8B-B14F-4D97-AF65-F5344CB8AC3E}">
        <p14:creationId xmlns:p14="http://schemas.microsoft.com/office/powerpoint/2010/main" val="133750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004467-0C40-4A02-9C0A-ED93990985AE}"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3083421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A004467-0C40-4A02-9C0A-ED93990985AE}"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9492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A004467-0C40-4A02-9C0A-ED93990985A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2132277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A004467-0C40-4A02-9C0A-ED93990985AE}" type="datetimeFigureOut">
              <a:rPr lang="tr-TR" smtClean="0"/>
              <a:t>22.02.2021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3796186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A004467-0C40-4A02-9C0A-ED93990985AE}" type="datetimeFigureOut">
              <a:rPr lang="tr-TR" smtClean="0"/>
              <a:t>22.02.2021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74585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7A004467-0C40-4A02-9C0A-ED93990985AE}" type="datetimeFigureOut">
              <a:rPr lang="tr-TR" smtClean="0"/>
              <a:t>22.02.2021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249132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004467-0C40-4A02-9C0A-ED93990985A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2232610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004467-0C40-4A02-9C0A-ED93990985A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E9A08F7-733E-478E-9E61-A5B85C584E74}" type="slidenum">
              <a:rPr lang="tr-TR" smtClean="0"/>
              <a:t>‹#›</a:t>
            </a:fld>
            <a:endParaRPr lang="tr-TR"/>
          </a:p>
        </p:txBody>
      </p:sp>
    </p:spTree>
    <p:extLst>
      <p:ext uri="{BB962C8B-B14F-4D97-AF65-F5344CB8AC3E}">
        <p14:creationId xmlns:p14="http://schemas.microsoft.com/office/powerpoint/2010/main" val="366620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A004467-0C40-4A02-9C0A-ED93990985AE}" type="datetimeFigureOut">
              <a:rPr lang="tr-TR" smtClean="0"/>
              <a:t>22.02.2021</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E9A08F7-733E-478E-9E61-A5B85C584E74}" type="slidenum">
              <a:rPr lang="tr-TR" smtClean="0"/>
              <a:t>‹#›</a:t>
            </a:fld>
            <a:endParaRPr lang="tr-TR"/>
          </a:p>
        </p:txBody>
      </p:sp>
    </p:spTree>
    <p:extLst>
      <p:ext uri="{BB962C8B-B14F-4D97-AF65-F5344CB8AC3E}">
        <p14:creationId xmlns:p14="http://schemas.microsoft.com/office/powerpoint/2010/main" val="1206773631"/>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E3F2EA-8290-4604-A18A-52405CBAA908}"/>
              </a:ext>
            </a:extLst>
          </p:cNvPr>
          <p:cNvSpPr>
            <a:spLocks noGrp="1"/>
          </p:cNvSpPr>
          <p:nvPr>
            <p:ph type="ctrTitle"/>
          </p:nvPr>
        </p:nvSpPr>
        <p:spPr/>
        <p:txBody>
          <a:bodyPr/>
          <a:lstStyle/>
          <a:p>
            <a:r>
              <a:rPr lang="tr-TR" dirty="0"/>
              <a:t>OKULA VE ÇEVREYE UYUM</a:t>
            </a:r>
          </a:p>
        </p:txBody>
      </p:sp>
      <p:pic>
        <p:nvPicPr>
          <p:cNvPr id="5" name="Resim 4">
            <a:extLst>
              <a:ext uri="{FF2B5EF4-FFF2-40B4-BE49-F238E27FC236}">
                <a16:creationId xmlns:a16="http://schemas.microsoft.com/office/drawing/2014/main" id="{FCBD5004-3CB6-4614-A34C-7C48400D1E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7520" y="4318783"/>
            <a:ext cx="5262709" cy="2293034"/>
          </a:xfrm>
          <a:prstGeom prst="rect">
            <a:avLst/>
          </a:prstGeom>
        </p:spPr>
      </p:pic>
    </p:spTree>
    <p:extLst>
      <p:ext uri="{BB962C8B-B14F-4D97-AF65-F5344CB8AC3E}">
        <p14:creationId xmlns:p14="http://schemas.microsoft.com/office/powerpoint/2010/main" val="3379977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6225108-5EA1-4A82-BBCB-DC409BFE7394}"/>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FB10EDC1-2E13-4F9B-A2C3-4E35AB09D8C9}"/>
              </a:ext>
            </a:extLst>
          </p:cNvPr>
          <p:cNvSpPr>
            <a:spLocks noGrp="1"/>
          </p:cNvSpPr>
          <p:nvPr>
            <p:ph idx="1"/>
          </p:nvPr>
        </p:nvSpPr>
        <p:spPr>
          <a:xfrm>
            <a:off x="680321" y="2336873"/>
            <a:ext cx="9613861" cy="2024112"/>
          </a:xfrm>
        </p:spPr>
        <p:txBody>
          <a:bodyPr>
            <a:normAutofit fontScale="85000" lnSpcReduction="10000"/>
          </a:bodyPr>
          <a:lstStyle/>
          <a:p>
            <a:pPr marL="0" indent="0">
              <a:buNone/>
            </a:pPr>
            <a:r>
              <a:rPr lang="tr-TR" dirty="0"/>
              <a:t>İyi bir eğitim için dikkat edilmesi gereken birçok husus vardır. Bunlardan bazıları söyle özetlenebilir:</a:t>
            </a:r>
          </a:p>
          <a:p>
            <a:pPr marL="0" indent="0">
              <a:buNone/>
            </a:pPr>
            <a:r>
              <a:rPr lang="tr-TR" dirty="0"/>
              <a:t>• Eğitimde çocuğun ve ailenin etkin katılımını sağlamak,</a:t>
            </a:r>
          </a:p>
          <a:p>
            <a:pPr marL="0" indent="0">
              <a:buNone/>
            </a:pPr>
            <a:r>
              <a:rPr lang="tr-TR" dirty="0"/>
              <a:t>• Çocuğa verilen eğitimin onun gereksinimlerine uygun olmasına özen göstermek,</a:t>
            </a:r>
          </a:p>
          <a:p>
            <a:pPr marL="0" indent="0">
              <a:buNone/>
            </a:pPr>
            <a:r>
              <a:rPr lang="tr-TR" dirty="0"/>
              <a:t>• Çocukların Türkçeyi doğru ve güzel konuşmalarına gereken önemi vermek,</a:t>
            </a:r>
          </a:p>
        </p:txBody>
      </p:sp>
      <p:pic>
        <p:nvPicPr>
          <p:cNvPr id="5" name="Resim 4">
            <a:extLst>
              <a:ext uri="{FF2B5EF4-FFF2-40B4-BE49-F238E27FC236}">
                <a16:creationId xmlns:a16="http://schemas.microsoft.com/office/drawing/2014/main" id="{85C3B7FE-46EB-48BA-BCA0-42B2CE88D8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0117" y="4360985"/>
            <a:ext cx="4876800" cy="2288124"/>
          </a:xfrm>
          <a:prstGeom prst="rect">
            <a:avLst/>
          </a:prstGeom>
        </p:spPr>
      </p:pic>
    </p:spTree>
    <p:extLst>
      <p:ext uri="{BB962C8B-B14F-4D97-AF65-F5344CB8AC3E}">
        <p14:creationId xmlns:p14="http://schemas.microsoft.com/office/powerpoint/2010/main" val="446660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D894AAE-8F27-43A2-9A97-DC6EA7E37B9A}"/>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269D7377-4EC8-45A9-8D80-7813871E6133}"/>
              </a:ext>
            </a:extLst>
          </p:cNvPr>
          <p:cNvSpPr>
            <a:spLocks noGrp="1"/>
          </p:cNvSpPr>
          <p:nvPr>
            <p:ph idx="1"/>
          </p:nvPr>
        </p:nvSpPr>
        <p:spPr/>
        <p:txBody>
          <a:bodyPr>
            <a:normAutofit/>
          </a:bodyPr>
          <a:lstStyle/>
          <a:p>
            <a:pPr marL="0" indent="0">
              <a:buNone/>
            </a:pPr>
            <a:r>
              <a:rPr lang="tr-TR" dirty="0"/>
              <a:t>İyi bir eğitim için dikkat edilmesi gereken birçok husus vardır. Bunlardan bazıları söyle özetlenebilir:</a:t>
            </a:r>
          </a:p>
          <a:p>
            <a:r>
              <a:rPr lang="tr-TR" dirty="0"/>
              <a:t>Eğitimde çocuğun bildiklerinden başlamak ve çocukların deneyerek öğrenmesine olanak sağlamak,</a:t>
            </a:r>
          </a:p>
          <a:p>
            <a:pPr marL="0" indent="0">
              <a:buNone/>
            </a:pPr>
            <a:r>
              <a:rPr lang="tr-TR" dirty="0"/>
              <a:t>• Oyunu, çocuklar için en uygun öğrenme yöntemi olarak kabul etmek,</a:t>
            </a:r>
          </a:p>
          <a:p>
            <a:pPr marL="0" indent="0">
              <a:buNone/>
            </a:pPr>
            <a:r>
              <a:rPr lang="tr-TR" dirty="0"/>
              <a:t>• Eğitimde çocuğun, kendine saygı ve güven duyması için gerekli olan uygun öğretmen tutumunu sergilemek,</a:t>
            </a:r>
          </a:p>
        </p:txBody>
      </p:sp>
    </p:spTree>
    <p:extLst>
      <p:ext uri="{BB962C8B-B14F-4D97-AF65-F5344CB8AC3E}">
        <p14:creationId xmlns:p14="http://schemas.microsoft.com/office/powerpoint/2010/main" val="2516074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D9288D4-CFC8-4AAF-986F-EBBB60DCB1AD}"/>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B3080061-95E1-4A7F-BE5F-B19C15796463}"/>
              </a:ext>
            </a:extLst>
          </p:cNvPr>
          <p:cNvSpPr>
            <a:spLocks noGrp="1"/>
          </p:cNvSpPr>
          <p:nvPr>
            <p:ph idx="1"/>
          </p:nvPr>
        </p:nvSpPr>
        <p:spPr>
          <a:xfrm>
            <a:off x="230154" y="2252467"/>
            <a:ext cx="9613861" cy="3599316"/>
          </a:xfrm>
        </p:spPr>
        <p:txBody>
          <a:bodyPr/>
          <a:lstStyle/>
          <a:p>
            <a:pPr marL="0" indent="0">
              <a:buNone/>
            </a:pPr>
            <a:r>
              <a:rPr lang="tr-TR" dirty="0"/>
              <a:t>İyi bir eğitim için dikkat edilmesi gereken birçok husus vardır. Bunlardan bazıları söyle özetlenebilir:</a:t>
            </a:r>
          </a:p>
          <a:p>
            <a:r>
              <a:rPr lang="tr-TR" dirty="0"/>
              <a:t>Çocuğa öz denetim kazandırmayı hedeflemek,</a:t>
            </a:r>
          </a:p>
          <a:p>
            <a:pPr marL="0" indent="0">
              <a:buNone/>
            </a:pPr>
            <a:r>
              <a:rPr lang="tr-TR" dirty="0"/>
              <a:t>• Grup kurallarını hep birlikte oluşturmak,</a:t>
            </a:r>
          </a:p>
          <a:p>
            <a:pPr marL="0" indent="0">
              <a:buNone/>
            </a:pPr>
            <a:r>
              <a:rPr lang="tr-TR" dirty="0"/>
              <a:t>• Sevgi, saygı, işbirliği, hoşgörü, yardımlaşma, dayanışma ve paylaşma davranışlarını özendirmek,</a:t>
            </a:r>
          </a:p>
          <a:p>
            <a:endParaRPr lang="tr-TR" dirty="0"/>
          </a:p>
        </p:txBody>
      </p:sp>
    </p:spTree>
    <p:extLst>
      <p:ext uri="{BB962C8B-B14F-4D97-AF65-F5344CB8AC3E}">
        <p14:creationId xmlns:p14="http://schemas.microsoft.com/office/powerpoint/2010/main" val="51285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9764A6C-EB67-4AAC-89F8-9A7DC8697F0C}"/>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EF6B8899-8259-4B4D-8E51-6BAD4E7915F1}"/>
              </a:ext>
            </a:extLst>
          </p:cNvPr>
          <p:cNvSpPr>
            <a:spLocks noGrp="1"/>
          </p:cNvSpPr>
          <p:nvPr>
            <p:ph idx="1"/>
          </p:nvPr>
        </p:nvSpPr>
        <p:spPr/>
        <p:txBody>
          <a:bodyPr/>
          <a:lstStyle/>
          <a:p>
            <a:pPr marL="0" indent="0">
              <a:buNone/>
            </a:pPr>
            <a:r>
              <a:rPr lang="tr-TR" dirty="0"/>
              <a:t>İyi bir eğitim için dikkat edilmesi gereken birçok husus vardır. Bunlardan bazıları söyle özetlenebilir:</a:t>
            </a:r>
          </a:p>
          <a:p>
            <a:r>
              <a:rPr lang="tr-TR" dirty="0"/>
              <a:t>Çocuğun çevresindeki çocuk ve yetişkinlerle olumlu ilişkiler kurmasını teşvik etmek,</a:t>
            </a:r>
          </a:p>
          <a:p>
            <a:pPr marL="0" indent="0">
              <a:buNone/>
            </a:pPr>
            <a:r>
              <a:rPr lang="tr-TR" dirty="0"/>
              <a:t>• Uygulanan programlarda çocukların ihtiyaçlarına göre esneklik oluşturmaktır.</a:t>
            </a:r>
          </a:p>
          <a:p>
            <a:endParaRPr lang="tr-TR" dirty="0"/>
          </a:p>
        </p:txBody>
      </p:sp>
      <p:pic>
        <p:nvPicPr>
          <p:cNvPr id="5" name="Resim 4">
            <a:extLst>
              <a:ext uri="{FF2B5EF4-FFF2-40B4-BE49-F238E27FC236}">
                <a16:creationId xmlns:a16="http://schemas.microsoft.com/office/drawing/2014/main" id="{50CBE8DC-2FF7-4CE0-BC43-9F353F567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2658" y="4389119"/>
            <a:ext cx="4876800" cy="2355093"/>
          </a:xfrm>
          <a:prstGeom prst="rect">
            <a:avLst/>
          </a:prstGeom>
        </p:spPr>
      </p:pic>
    </p:spTree>
    <p:extLst>
      <p:ext uri="{BB962C8B-B14F-4D97-AF65-F5344CB8AC3E}">
        <p14:creationId xmlns:p14="http://schemas.microsoft.com/office/powerpoint/2010/main" val="2447593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AD28BC-4885-45B6-9357-1966FC6417DE}"/>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149FE0A2-B657-464D-B8C1-649E629BA244}"/>
              </a:ext>
            </a:extLst>
          </p:cNvPr>
          <p:cNvSpPr>
            <a:spLocks noGrp="1"/>
          </p:cNvSpPr>
          <p:nvPr>
            <p:ph idx="1"/>
          </p:nvPr>
        </p:nvSpPr>
        <p:spPr/>
        <p:txBody>
          <a:bodyPr/>
          <a:lstStyle/>
          <a:p>
            <a:pPr marL="0" indent="0">
              <a:buNone/>
            </a:pPr>
            <a:r>
              <a:rPr lang="tr-TR" dirty="0"/>
              <a:t>Çocuğun okula uyum ve başarısı;</a:t>
            </a:r>
          </a:p>
          <a:p>
            <a:r>
              <a:rPr lang="tr-TR" dirty="0"/>
              <a:t>Çocuğun kişilik özelliklerine,</a:t>
            </a:r>
          </a:p>
          <a:p>
            <a:pPr marL="0" indent="0">
              <a:buNone/>
            </a:pPr>
            <a:r>
              <a:rPr lang="tr-TR" dirty="0"/>
              <a:t>• Ailenin çocuk yetiştirme tutumuna,</a:t>
            </a:r>
          </a:p>
          <a:p>
            <a:pPr marL="0" indent="0">
              <a:buNone/>
            </a:pPr>
            <a:r>
              <a:rPr lang="tr-TR" dirty="0"/>
              <a:t>• Çocuğun sağlık durumuna,</a:t>
            </a:r>
          </a:p>
        </p:txBody>
      </p:sp>
    </p:spTree>
    <p:extLst>
      <p:ext uri="{BB962C8B-B14F-4D97-AF65-F5344CB8AC3E}">
        <p14:creationId xmlns:p14="http://schemas.microsoft.com/office/powerpoint/2010/main" val="562649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1B7F1F-FD97-434D-9251-B08FF5A49555}"/>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02DE4CE6-7E63-41EB-94C4-DB32E9C5D875}"/>
              </a:ext>
            </a:extLst>
          </p:cNvPr>
          <p:cNvSpPr>
            <a:spLocks noGrp="1"/>
          </p:cNvSpPr>
          <p:nvPr>
            <p:ph idx="1"/>
          </p:nvPr>
        </p:nvSpPr>
        <p:spPr/>
        <p:txBody>
          <a:bodyPr/>
          <a:lstStyle/>
          <a:p>
            <a:pPr marL="0" indent="0">
              <a:buNone/>
            </a:pPr>
            <a:r>
              <a:rPr lang="tr-TR" dirty="0"/>
              <a:t>Çocuğun okula uyum ve başarısı;</a:t>
            </a:r>
          </a:p>
          <a:p>
            <a:r>
              <a:rPr lang="tr-TR" dirty="0"/>
              <a:t>İçinde yaşanılan sosyal çevrenin zenginliğine,</a:t>
            </a:r>
          </a:p>
          <a:p>
            <a:pPr marL="0" indent="0">
              <a:buNone/>
            </a:pPr>
            <a:r>
              <a:rPr lang="tr-TR" dirty="0"/>
              <a:t>• Varsa daha önceki okul yaşantılarına,</a:t>
            </a:r>
          </a:p>
          <a:p>
            <a:pPr marL="0" indent="0">
              <a:buNone/>
            </a:pPr>
            <a:r>
              <a:rPr lang="tr-TR" dirty="0"/>
              <a:t>• Çocuğun akademik olarak hazır oluşuna, öğrenme ilgisine ve kapasitesine bağlıdır.</a:t>
            </a:r>
          </a:p>
          <a:p>
            <a:pPr marL="0" indent="0">
              <a:buNone/>
            </a:pPr>
            <a:endParaRPr lang="tr-TR" dirty="0"/>
          </a:p>
        </p:txBody>
      </p:sp>
    </p:spTree>
    <p:extLst>
      <p:ext uri="{BB962C8B-B14F-4D97-AF65-F5344CB8AC3E}">
        <p14:creationId xmlns:p14="http://schemas.microsoft.com/office/powerpoint/2010/main" val="2612364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1ACACBA-42F2-4DF1-AF4D-0B77A4B06FD6}"/>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FE8B1332-7990-41B8-AC50-5760AEBA0818}"/>
              </a:ext>
            </a:extLst>
          </p:cNvPr>
          <p:cNvSpPr>
            <a:spLocks noGrp="1"/>
          </p:cNvSpPr>
          <p:nvPr>
            <p:ph idx="1"/>
          </p:nvPr>
        </p:nvSpPr>
        <p:spPr/>
        <p:txBody>
          <a:bodyPr/>
          <a:lstStyle/>
          <a:p>
            <a:r>
              <a:rPr lang="tr-TR" dirty="0"/>
              <a:t>Okula başlama hangi eğitim seviyesinde olursa olsun çocuk ve ailesi için heyecan verici bir süreçtir. Çocukların alıştıkları aile ortamından farklı bir ortama adım atmalarını içeren okula başlama süreci içerisinde barındırdığı yenilikler ve değişiklikler ile çocukta bazı kaygı ve korkuların oluşmasına neden olabilir.</a:t>
            </a:r>
          </a:p>
        </p:txBody>
      </p:sp>
    </p:spTree>
    <p:extLst>
      <p:ext uri="{BB962C8B-B14F-4D97-AF65-F5344CB8AC3E}">
        <p14:creationId xmlns:p14="http://schemas.microsoft.com/office/powerpoint/2010/main" val="1262319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6341B8-CB37-4352-B65A-3763EDD606B5}"/>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3079CF76-5A66-4DC4-BB02-2055EFCDC383}"/>
              </a:ext>
            </a:extLst>
          </p:cNvPr>
          <p:cNvSpPr>
            <a:spLocks noGrp="1"/>
          </p:cNvSpPr>
          <p:nvPr>
            <p:ph idx="1"/>
          </p:nvPr>
        </p:nvSpPr>
        <p:spPr/>
        <p:txBody>
          <a:bodyPr/>
          <a:lstStyle/>
          <a:p>
            <a:r>
              <a:rPr lang="tr-TR" dirty="0"/>
              <a:t>Okula başlangıç aşamasında çocuğun, okula gidiş yolunda tehlikelerle karşılaşılabileceğine, okul içerisinde kaybolabileceğine, sınıfın kalabalık olmasından dolayı ürkebileceğine, ailesinin onu bırakabileceğine veya söylenilen saatte almaya gelmeyeceğine, okulda yalnız kalabileceğine ait korkuları olabilir.</a:t>
            </a:r>
          </a:p>
        </p:txBody>
      </p:sp>
    </p:spTree>
    <p:extLst>
      <p:ext uri="{BB962C8B-B14F-4D97-AF65-F5344CB8AC3E}">
        <p14:creationId xmlns:p14="http://schemas.microsoft.com/office/powerpoint/2010/main" val="31140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93BC96-1C1F-4B7B-9321-585194E1CA2F}"/>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22D05CE6-1DF4-4F6C-8518-C2A9AA6EAECD}"/>
              </a:ext>
            </a:extLst>
          </p:cNvPr>
          <p:cNvSpPr>
            <a:spLocks noGrp="1"/>
          </p:cNvSpPr>
          <p:nvPr>
            <p:ph idx="1"/>
          </p:nvPr>
        </p:nvSpPr>
        <p:spPr/>
        <p:txBody>
          <a:bodyPr>
            <a:normAutofit/>
          </a:bodyPr>
          <a:lstStyle/>
          <a:p>
            <a:r>
              <a:rPr lang="tr-TR" dirty="0"/>
              <a:t>Aileler çocuğun okula başlama ve okula uyumu sürecinde kritik bir rol üstlenmektedirler. Aile, okula uyum sürecinde sadece çocuğun okulun sosyal, duygusal, akademik ve fiziksel beklentileri açısından temel yaşamsal deneyimleri edinmesinde etkili değildir. Aynı zamanda aile, çocuk ve okul yaşantısı ile ilgili kendi beklentileri, okula karsı kendi deneyimleri sonucunda takındığı tutum, kişilik özellikleri ve aile içi iletişim açısından da çocuğun okula uyumunu kolaylaştırmakta veya zorlaştırmaktadır.</a:t>
            </a:r>
          </a:p>
        </p:txBody>
      </p:sp>
    </p:spTree>
    <p:extLst>
      <p:ext uri="{BB962C8B-B14F-4D97-AF65-F5344CB8AC3E}">
        <p14:creationId xmlns:p14="http://schemas.microsoft.com/office/powerpoint/2010/main" val="4189611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B9B47C-1F7D-45B4-8B77-4117196F7A21}"/>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703EA081-9A87-4E84-B1EC-B529EF3D61B7}"/>
              </a:ext>
            </a:extLst>
          </p:cNvPr>
          <p:cNvSpPr>
            <a:spLocks noGrp="1"/>
          </p:cNvSpPr>
          <p:nvPr>
            <p:ph idx="1"/>
          </p:nvPr>
        </p:nvSpPr>
        <p:spPr/>
        <p:txBody>
          <a:bodyPr/>
          <a:lstStyle/>
          <a:p>
            <a:r>
              <a:rPr lang="tr-TR" dirty="0"/>
              <a:t>Ailelerin, çocuk için iyi ve uygun bir okul seçmenin veya okul için gerekli malzemelerin alınmasının okula hazırlık anlamına gelmediğinin farkında olması gerekir. Çünkü okula hazırlık, çocuğun sosyal, duygusal, akademik açıdan belirli bir düzeye gelmesini gerektirir.</a:t>
            </a:r>
          </a:p>
        </p:txBody>
      </p:sp>
    </p:spTree>
    <p:extLst>
      <p:ext uri="{BB962C8B-B14F-4D97-AF65-F5344CB8AC3E}">
        <p14:creationId xmlns:p14="http://schemas.microsoft.com/office/powerpoint/2010/main" val="29277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F4C7AF-475C-4F3E-8CEA-5976469C4E9E}"/>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E3941C20-17E7-40A0-9058-9B0423AE51E9}"/>
              </a:ext>
            </a:extLst>
          </p:cNvPr>
          <p:cNvSpPr>
            <a:spLocks noGrp="1"/>
          </p:cNvSpPr>
          <p:nvPr>
            <p:ph idx="1"/>
          </p:nvPr>
        </p:nvSpPr>
        <p:spPr/>
        <p:txBody>
          <a:bodyPr/>
          <a:lstStyle/>
          <a:p>
            <a:r>
              <a:rPr lang="tr-TR" dirty="0"/>
              <a:t>Okula başlama, çocuğun yaşamındaki önemli dönüm noktalarından biridir. Yeni yaşamsal becerileri içeren okula başlama süreci ve bu sürecin gerektirdiği uyum, çocuğun belli bir düzeyde zihinsel, sosyal ve duygusal olgunluğa </a:t>
            </a:r>
            <a:r>
              <a:rPr lang="tr-TR" dirty="0" err="1"/>
              <a:t>erişmis</a:t>
            </a:r>
            <a:r>
              <a:rPr lang="tr-TR" dirty="0"/>
              <a:t> olmasını gerektirmektedir.</a:t>
            </a:r>
          </a:p>
        </p:txBody>
      </p:sp>
    </p:spTree>
    <p:extLst>
      <p:ext uri="{BB962C8B-B14F-4D97-AF65-F5344CB8AC3E}">
        <p14:creationId xmlns:p14="http://schemas.microsoft.com/office/powerpoint/2010/main" val="3064831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36ACE2-9649-40BF-9654-F4D4CED2CDCF}"/>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9527627A-6DD6-454B-A759-2C7615C6F58C}"/>
              </a:ext>
            </a:extLst>
          </p:cNvPr>
          <p:cNvSpPr>
            <a:spLocks noGrp="1"/>
          </p:cNvSpPr>
          <p:nvPr>
            <p:ph idx="1"/>
          </p:nvPr>
        </p:nvSpPr>
        <p:spPr/>
        <p:txBody>
          <a:bodyPr/>
          <a:lstStyle/>
          <a:p>
            <a:r>
              <a:rPr lang="tr-TR" dirty="0"/>
              <a:t>Çocuğunuzun okul hayatıyla ilgilenmek önemlidir. Ancak bu, sadece eğitimiyle ilgilenmek anlamına gelmemelidir. Çocuğun okul hayatı arkadaşlarını, okul sakalarını, okul sırlarını, servis anılarını, öğretmenlerini ve derslerini de kapsar. Bu anlamda, çocuğunuzun okuluyla ilgilenirken, sadece ödevlerini, yerine getirmesi gereken sorumluluklara ve uyması gereken kurallara odaklanmanız doğru olmaz.</a:t>
            </a:r>
          </a:p>
        </p:txBody>
      </p:sp>
    </p:spTree>
    <p:extLst>
      <p:ext uri="{BB962C8B-B14F-4D97-AF65-F5344CB8AC3E}">
        <p14:creationId xmlns:p14="http://schemas.microsoft.com/office/powerpoint/2010/main" val="3805030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66463D9-80BC-4DC9-B8A1-ADE413120B19}"/>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C5770D03-1039-4BE6-A5E9-7A4017AC5DE4}"/>
              </a:ext>
            </a:extLst>
          </p:cNvPr>
          <p:cNvSpPr>
            <a:spLocks noGrp="1"/>
          </p:cNvSpPr>
          <p:nvPr>
            <p:ph idx="1"/>
          </p:nvPr>
        </p:nvSpPr>
        <p:spPr/>
        <p:txBody>
          <a:bodyPr/>
          <a:lstStyle/>
          <a:p>
            <a:r>
              <a:rPr lang="tr-TR" dirty="0"/>
              <a:t>Çocuklar, bizim kendi okul hayatımızla ilgili deneyimlerimizi dinlemekten, o günlere ait hissettiklerimizi öğrenmekten çok hoşlanırlar. Bu, onları bize yakınlaştırır ve okula başlamanın normal bir süreç olduğunu çocuğa düşündürür. Bu nedenle, çocuklarınızla kendi okul hayatınızı paylaşmanız, onların kendilerini anladığınızı hissetmeleri açısından önemlidir.</a:t>
            </a:r>
          </a:p>
        </p:txBody>
      </p:sp>
    </p:spTree>
    <p:extLst>
      <p:ext uri="{BB962C8B-B14F-4D97-AF65-F5344CB8AC3E}">
        <p14:creationId xmlns:p14="http://schemas.microsoft.com/office/powerpoint/2010/main" val="1962972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0F4F02E-C245-4E61-9A12-DF669FCF9744}"/>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8D28739E-2902-4EB7-B3AF-A18475604CD1}"/>
              </a:ext>
            </a:extLst>
          </p:cNvPr>
          <p:cNvSpPr>
            <a:spLocks noGrp="1"/>
          </p:cNvSpPr>
          <p:nvPr>
            <p:ph idx="1"/>
          </p:nvPr>
        </p:nvSpPr>
        <p:spPr>
          <a:solidFill>
            <a:schemeClr val="tx2">
              <a:lumMod val="10000"/>
            </a:schemeClr>
          </a:solidFill>
        </p:spPr>
        <p:txBody>
          <a:bodyPr>
            <a:normAutofit fontScale="92500" lnSpcReduction="20000"/>
          </a:bodyPr>
          <a:lstStyle/>
          <a:p>
            <a:endParaRPr lang="tr-TR" dirty="0"/>
          </a:p>
          <a:p>
            <a:pPr marL="0" indent="0">
              <a:buNone/>
            </a:pPr>
            <a:r>
              <a:rPr lang="tr-TR" dirty="0"/>
              <a:t>HOŞİN İMAM HATİP ORTAOKULU</a:t>
            </a:r>
          </a:p>
          <a:p>
            <a:pPr marL="0" indent="0">
              <a:buNone/>
            </a:pPr>
            <a:r>
              <a:rPr lang="tr-TR" dirty="0"/>
              <a:t>FAHRETTİN BİNGÖL</a:t>
            </a:r>
          </a:p>
          <a:p>
            <a:pPr marL="0" indent="0">
              <a:buNone/>
            </a:pPr>
            <a:r>
              <a:rPr lang="tr-TR" dirty="0"/>
              <a:t>PSİKOLOJİK DANIŞMAN/</a:t>
            </a:r>
          </a:p>
          <a:p>
            <a:pPr marL="0" indent="0">
              <a:buNone/>
            </a:pPr>
            <a:r>
              <a:rPr lang="tr-TR" dirty="0"/>
              <a:t>REHBER ÖĞRETMEN</a:t>
            </a:r>
          </a:p>
          <a:p>
            <a:endParaRPr lang="tr-TR" dirty="0"/>
          </a:p>
          <a:p>
            <a:endParaRPr lang="tr-TR" dirty="0"/>
          </a:p>
          <a:p>
            <a:endParaRPr lang="tr-TR" dirty="0"/>
          </a:p>
          <a:p>
            <a:endParaRPr lang="tr-TR" dirty="0"/>
          </a:p>
          <a:p>
            <a:r>
              <a:rPr lang="tr-TR" dirty="0"/>
              <a:t>Dinlediğiniz için TEŞEKKÜRLER…</a:t>
            </a:r>
          </a:p>
        </p:txBody>
      </p:sp>
    </p:spTree>
    <p:extLst>
      <p:ext uri="{BB962C8B-B14F-4D97-AF65-F5344CB8AC3E}">
        <p14:creationId xmlns:p14="http://schemas.microsoft.com/office/powerpoint/2010/main" val="333802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8D14D72-DE18-476C-A7D0-DD919DC58A87}"/>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F32A8C23-6C15-4FBC-B0AE-E203F6D67567}"/>
              </a:ext>
            </a:extLst>
          </p:cNvPr>
          <p:cNvSpPr>
            <a:spLocks noGrp="1"/>
          </p:cNvSpPr>
          <p:nvPr>
            <p:ph idx="1"/>
          </p:nvPr>
        </p:nvSpPr>
        <p:spPr/>
        <p:txBody>
          <a:bodyPr/>
          <a:lstStyle/>
          <a:p>
            <a:r>
              <a:rPr lang="tr-TR" dirty="0"/>
              <a:t>Çocuk için okul, alıştığı ve kendini güvende hissettiği aile ortamı dışındaki bir ortama doğru atılan belki de ilk adımdır. Bu nedenle uyulması gereken yeni kuralları, yerine getirilmesi gereken yeni görevleri, yeni arkadaşları ve öğretmeni ile uyum sağlaması gereken birçok farklı özelliği içeren yeni bir sosyal çevre konumundadır.</a:t>
            </a:r>
          </a:p>
        </p:txBody>
      </p:sp>
    </p:spTree>
    <p:extLst>
      <p:ext uri="{BB962C8B-B14F-4D97-AF65-F5344CB8AC3E}">
        <p14:creationId xmlns:p14="http://schemas.microsoft.com/office/powerpoint/2010/main" val="202806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936840-E545-4846-B274-6C31BC69C4AF}"/>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F3199336-DD72-447C-8A06-D4EC027376F0}"/>
              </a:ext>
            </a:extLst>
          </p:cNvPr>
          <p:cNvSpPr>
            <a:spLocks noGrp="1"/>
          </p:cNvSpPr>
          <p:nvPr>
            <p:ph idx="1"/>
          </p:nvPr>
        </p:nvSpPr>
        <p:spPr/>
        <p:txBody>
          <a:bodyPr/>
          <a:lstStyle/>
          <a:p>
            <a:r>
              <a:rPr lang="tr-TR" dirty="0"/>
              <a:t>Okula başlamak hem çocuk hem de aile için büyük bir yenilik ve değişimdir. Bu önemli başlangıç için çocuğun hazır olması ilerideki başarısını da etkileyecektir. Çocuk için okul, hiç tanımadığı bir ortam, öğretmenler, yeni arkadaşlar, uymak zorunda olduğu kuralları içeren yeni bir sosyal çevredir. Ancak gerekli bilgi ve becerilere sahip olursa okula uyum sağlayabilir.</a:t>
            </a:r>
          </a:p>
        </p:txBody>
      </p:sp>
      <p:pic>
        <p:nvPicPr>
          <p:cNvPr id="5" name="Resim 4">
            <a:extLst>
              <a:ext uri="{FF2B5EF4-FFF2-40B4-BE49-F238E27FC236}">
                <a16:creationId xmlns:a16="http://schemas.microsoft.com/office/drawing/2014/main" id="{F842626F-D1A7-4815-8C79-266728676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0123" y="4357467"/>
            <a:ext cx="5630448" cy="2381250"/>
          </a:xfrm>
          <a:prstGeom prst="rect">
            <a:avLst/>
          </a:prstGeom>
        </p:spPr>
      </p:pic>
    </p:spTree>
    <p:extLst>
      <p:ext uri="{BB962C8B-B14F-4D97-AF65-F5344CB8AC3E}">
        <p14:creationId xmlns:p14="http://schemas.microsoft.com/office/powerpoint/2010/main" val="369606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0E50E1-C691-4B96-A0B7-5FCC57217DB4}"/>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CD527990-86FC-4ED9-9ECF-49CB483715C4}"/>
              </a:ext>
            </a:extLst>
          </p:cNvPr>
          <p:cNvSpPr>
            <a:spLocks noGrp="1"/>
          </p:cNvSpPr>
          <p:nvPr>
            <p:ph idx="1"/>
          </p:nvPr>
        </p:nvSpPr>
        <p:spPr>
          <a:xfrm>
            <a:off x="680320" y="2505456"/>
            <a:ext cx="9613861" cy="3599316"/>
          </a:xfrm>
        </p:spPr>
        <p:txBody>
          <a:bodyPr>
            <a:normAutofit fontScale="70000" lnSpcReduction="20000"/>
          </a:bodyPr>
          <a:lstStyle/>
          <a:p>
            <a:r>
              <a:rPr lang="tr-TR" dirty="0"/>
              <a:t>Çocuğunuz, okula başladığı ilk günde uyumlu davranışlar sergileyebilir ya da hiçbir tepki</a:t>
            </a:r>
          </a:p>
          <a:p>
            <a:pPr marL="0" indent="0">
              <a:buNone/>
            </a:pPr>
            <a:r>
              <a:rPr lang="tr-TR" dirty="0"/>
              <a:t>vermeyebilir. Bazı çocuklar da, çok açık şekilde uyumsuzluk tepkileri gösterebilir. Çocuğun</a:t>
            </a:r>
          </a:p>
          <a:p>
            <a:pPr marL="0" indent="0">
              <a:buNone/>
            </a:pPr>
            <a:r>
              <a:rPr lang="tr-TR" dirty="0"/>
              <a:t> ağlaması, bağımlı davranışlar, saldırgan tepkiler ya da kontrolsüz davranışlar geliştirmesi,</a:t>
            </a:r>
          </a:p>
          <a:p>
            <a:pPr marL="0" indent="0">
              <a:buNone/>
            </a:pPr>
            <a:r>
              <a:rPr lang="tr-TR" dirty="0"/>
              <a:t>çevreden gözlenebildikleri için çocuğa müdahale edilmesine yol açar. Ancak çocukların gecikmiş</a:t>
            </a:r>
          </a:p>
          <a:p>
            <a:pPr marL="0" indent="0">
              <a:buNone/>
            </a:pPr>
            <a:r>
              <a:rPr lang="tr-TR" dirty="0"/>
              <a:t>tepkiler vermesi de beklenen diğer bir durumdur. Özellikle içine kapanık tepkiler, uyum</a:t>
            </a:r>
          </a:p>
          <a:p>
            <a:pPr marL="0" indent="0">
              <a:buNone/>
            </a:pPr>
            <a:r>
              <a:rPr lang="tr-TR" dirty="0"/>
              <a:t>davranışlarıyla karıştırılabileceği için, böyle durumlarda çocuğun yardıma gereksinim duyduğu</a:t>
            </a:r>
          </a:p>
          <a:p>
            <a:pPr marL="0" indent="0">
              <a:buNone/>
            </a:pPr>
            <a:r>
              <a:rPr lang="tr-TR" dirty="0"/>
              <a:t>gözden kaçırılabilir. Bu nedenle anne babaların ve öğretmenlerin, çocukların okula </a:t>
            </a:r>
            <a:r>
              <a:rPr lang="tr-TR" dirty="0" err="1"/>
              <a:t>basladığı</a:t>
            </a:r>
            <a:r>
              <a:rPr lang="tr-TR" dirty="0"/>
              <a:t> ilk</a:t>
            </a:r>
          </a:p>
          <a:p>
            <a:pPr marL="0" indent="0">
              <a:buNone/>
            </a:pPr>
            <a:r>
              <a:rPr lang="tr-TR" dirty="0"/>
              <a:t>günlerden itibaren dikkatli gözlemler yapmaları önerilmektedir.</a:t>
            </a:r>
          </a:p>
        </p:txBody>
      </p:sp>
    </p:spTree>
    <p:extLst>
      <p:ext uri="{BB962C8B-B14F-4D97-AF65-F5344CB8AC3E}">
        <p14:creationId xmlns:p14="http://schemas.microsoft.com/office/powerpoint/2010/main" val="750414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0B38AB-B18A-4DA1-818C-6D67BE5C3780}"/>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9D601EF4-E403-4516-A549-CBD34689A18D}"/>
              </a:ext>
            </a:extLst>
          </p:cNvPr>
          <p:cNvSpPr>
            <a:spLocks noGrp="1"/>
          </p:cNvSpPr>
          <p:nvPr>
            <p:ph idx="1"/>
          </p:nvPr>
        </p:nvSpPr>
        <p:spPr/>
        <p:txBody>
          <a:bodyPr/>
          <a:lstStyle/>
          <a:p>
            <a:r>
              <a:rPr lang="tr-TR" dirty="0"/>
              <a:t>Çocuğun okula başlaması, önemli bir olaydır. Ancak bunu çocuğunuzu kaygılandıracak şekilde abartırsanız, çocuğunuzun uyumunu zorlaştırırsınız. Okula başlama, çocuğun yaşamında</a:t>
            </a:r>
          </a:p>
          <a:p>
            <a:pPr marL="0" indent="0">
              <a:buNone/>
            </a:pPr>
            <a:r>
              <a:rPr lang="tr-TR" dirty="0"/>
              <a:t> yeterince önemlidir. Bu nedenle aynı zamana, başka bir önemli olayı sıkıştırmamaya özen göstermelisiniz. Örneğin, bir ameliyat, sünnet ya da taşınma gibi.</a:t>
            </a:r>
          </a:p>
        </p:txBody>
      </p:sp>
    </p:spTree>
    <p:extLst>
      <p:ext uri="{BB962C8B-B14F-4D97-AF65-F5344CB8AC3E}">
        <p14:creationId xmlns:p14="http://schemas.microsoft.com/office/powerpoint/2010/main" val="2612679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F8A6829-7251-45F3-A4C6-F44B545CDD99}"/>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641625D9-23FB-4A4E-A26A-4EB0E4CEE789}"/>
              </a:ext>
            </a:extLst>
          </p:cNvPr>
          <p:cNvSpPr>
            <a:spLocks noGrp="1"/>
          </p:cNvSpPr>
          <p:nvPr>
            <p:ph idx="1"/>
          </p:nvPr>
        </p:nvSpPr>
        <p:spPr/>
        <p:txBody>
          <a:bodyPr/>
          <a:lstStyle/>
          <a:p>
            <a:r>
              <a:rPr lang="tr-TR" dirty="0"/>
              <a:t>Okula başlama zamanı, çocuğun alışkanlıklarını değiştirmek, vazgeçmediği şeylerden vazgeçirmek için uygun bir zaman değildir. Örneğin; o güne kadar beraber yatıyorsanız, yatağınızı ayırmak için okula başlama anını beklemeyin. Daha önceden bu ve benzeri bağımlı davranışlardan kurtulması için onu destekleyin.</a:t>
            </a:r>
          </a:p>
        </p:txBody>
      </p:sp>
      <p:pic>
        <p:nvPicPr>
          <p:cNvPr id="5" name="Resim 4">
            <a:extLst>
              <a:ext uri="{FF2B5EF4-FFF2-40B4-BE49-F238E27FC236}">
                <a16:creationId xmlns:a16="http://schemas.microsoft.com/office/drawing/2014/main" id="{127B6376-B4E1-4C70-8766-EBE8DEC477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3163" y="4136531"/>
            <a:ext cx="4352999" cy="2661652"/>
          </a:xfrm>
          <a:prstGeom prst="rect">
            <a:avLst/>
          </a:prstGeom>
        </p:spPr>
      </p:pic>
    </p:spTree>
    <p:extLst>
      <p:ext uri="{BB962C8B-B14F-4D97-AF65-F5344CB8AC3E}">
        <p14:creationId xmlns:p14="http://schemas.microsoft.com/office/powerpoint/2010/main" val="1500167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0D9BBD9-E951-4081-929F-287A458D07E9}"/>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ABCEB0A5-0695-4468-9CA1-258E0DAF92DC}"/>
              </a:ext>
            </a:extLst>
          </p:cNvPr>
          <p:cNvSpPr>
            <a:spLocks noGrp="1"/>
          </p:cNvSpPr>
          <p:nvPr>
            <p:ph idx="1"/>
          </p:nvPr>
        </p:nvSpPr>
        <p:spPr/>
        <p:txBody>
          <a:bodyPr/>
          <a:lstStyle/>
          <a:p>
            <a:r>
              <a:rPr lang="tr-TR" dirty="0"/>
              <a:t>Uyum süreci sadece çocuk için değil, aynı zamanda aile içinde yeni bir deneyimi içerir. Çünkü çocuklar okula, o zamana kadar ailesi ve yakın çevresiyle olan etkileşimleri ile edindikleri deneyimler, alışkanlıklar ve beceriler ile başlarlar. Temel yaşamsal deneyimlerin edinebilmesi bakımından ailenin tutumu, çocuğun okula uyumu sürecinde oldukça etkilidir.</a:t>
            </a:r>
          </a:p>
        </p:txBody>
      </p:sp>
    </p:spTree>
    <p:extLst>
      <p:ext uri="{BB962C8B-B14F-4D97-AF65-F5344CB8AC3E}">
        <p14:creationId xmlns:p14="http://schemas.microsoft.com/office/powerpoint/2010/main" val="681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6E4B21-213D-411E-B9B8-EC9124450B15}"/>
              </a:ext>
            </a:extLst>
          </p:cNvPr>
          <p:cNvSpPr>
            <a:spLocks noGrp="1"/>
          </p:cNvSpPr>
          <p:nvPr>
            <p:ph type="title"/>
          </p:nvPr>
        </p:nvSpPr>
        <p:spPr/>
        <p:txBody>
          <a:bodyPr/>
          <a:lstStyle/>
          <a:p>
            <a:pPr algn="ctr"/>
            <a:r>
              <a:rPr lang="tr-TR" dirty="0"/>
              <a:t>OKULA VE ÇEVREYE UYUM</a:t>
            </a:r>
          </a:p>
        </p:txBody>
      </p:sp>
      <p:sp>
        <p:nvSpPr>
          <p:cNvPr id="3" name="İçerik Yer Tutucusu 2">
            <a:extLst>
              <a:ext uri="{FF2B5EF4-FFF2-40B4-BE49-F238E27FC236}">
                <a16:creationId xmlns:a16="http://schemas.microsoft.com/office/drawing/2014/main" id="{0EE616F8-328D-4776-84F0-4E3DAB4A1AC7}"/>
              </a:ext>
            </a:extLst>
          </p:cNvPr>
          <p:cNvSpPr>
            <a:spLocks noGrp="1"/>
          </p:cNvSpPr>
          <p:nvPr>
            <p:ph idx="1"/>
          </p:nvPr>
        </p:nvSpPr>
        <p:spPr/>
        <p:txBody>
          <a:bodyPr>
            <a:normAutofit/>
          </a:bodyPr>
          <a:lstStyle/>
          <a:p>
            <a:r>
              <a:rPr lang="tr-TR" dirty="0"/>
              <a:t>Hem çocuk hem de aile için önemli bir adım olan okula başlama ve uyum sürecinde etkili olan bir diğer faktör ise, okul ve eğitimcidir. Bu süreçte eğitimcinin uyum süreci ile ilgili bilgili olması ve çocukların onlar için yeni olan bu sürece uyum sağlayabilmelerini kolaylaştırabilmek amacıyla okulun ilk ayını yeniliklere alışma ve gerekli olan yeni becerileri kazandırabilme olarak değerlendirmesi gerekmektedir.</a:t>
            </a:r>
          </a:p>
        </p:txBody>
      </p:sp>
    </p:spTree>
    <p:extLst>
      <p:ext uri="{BB962C8B-B14F-4D97-AF65-F5344CB8AC3E}">
        <p14:creationId xmlns:p14="http://schemas.microsoft.com/office/powerpoint/2010/main" val="17411633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46</TotalTime>
  <Words>1104</Words>
  <Application>Microsoft Office PowerPoint</Application>
  <PresentationFormat>Geniş ekran</PresentationFormat>
  <Paragraphs>77</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Trebuchet MS</vt:lpstr>
      <vt:lpstr>Berlin</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lpstr>OKULA VE ÇEVREYE UYUM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OKULA VE ÇEVREYE UYUM</dc:title>
  <dc:creator>Windows_7</dc:creator>
  <cp:lastModifiedBy>Windows_7</cp:lastModifiedBy>
  <cp:revision>6</cp:revision>
  <dcterms:created xsi:type="dcterms:W3CDTF">2021-02-22T08:21:52Z</dcterms:created>
  <dcterms:modified xsi:type="dcterms:W3CDTF">2021-02-22T10:01:57Z</dcterms:modified>
</cp:coreProperties>
</file>