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12C44E-AACD-4A11-A3FF-6AF04E368D44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31B05E1-5D60-4028-84A6-F240FF13639F}" type="pres">
      <dgm:prSet presAssocID="{7212C44E-AACD-4A11-A3FF-6AF04E368D4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</dgm:ptLst>
  <dgm:cxnLst>
    <dgm:cxn modelId="{EF72C0C9-83B3-4C49-9B01-D492E0AEA0F8}" type="presOf" srcId="{7212C44E-AACD-4A11-A3FF-6AF04E368D44}" destId="{831B05E1-5D60-4028-84A6-F240FF13639F}" srcOrd="0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B0CF-39BB-4BC3-8DEF-261208A8CC86}" type="datetimeFigureOut">
              <a:rPr lang="tr-TR" smtClean="0"/>
              <a:t>12.01.2021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B761-AE94-43A1-B344-BC3565E2BC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6624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B0CF-39BB-4BC3-8DEF-261208A8CC86}" type="datetimeFigureOut">
              <a:rPr lang="tr-TR" smtClean="0"/>
              <a:t>12.01.2021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B761-AE94-43A1-B344-BC3565E2BC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1778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B0CF-39BB-4BC3-8DEF-261208A8CC86}" type="datetimeFigureOut">
              <a:rPr lang="tr-TR" smtClean="0"/>
              <a:t>12.01.2021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B761-AE94-43A1-B344-BC3565E2BCA4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4790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B0CF-39BB-4BC3-8DEF-261208A8CC86}" type="datetimeFigureOut">
              <a:rPr lang="tr-TR" smtClean="0"/>
              <a:t>12.01.2021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B761-AE94-43A1-B344-BC3565E2BC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303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B0CF-39BB-4BC3-8DEF-261208A8CC86}" type="datetimeFigureOut">
              <a:rPr lang="tr-TR" smtClean="0"/>
              <a:t>12.01.2021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B761-AE94-43A1-B344-BC3565E2BCA4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775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B0CF-39BB-4BC3-8DEF-261208A8CC86}" type="datetimeFigureOut">
              <a:rPr lang="tr-TR" smtClean="0"/>
              <a:t>12.01.2021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B761-AE94-43A1-B344-BC3565E2BC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6312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B0CF-39BB-4BC3-8DEF-261208A8CC86}" type="datetimeFigureOut">
              <a:rPr lang="tr-TR" smtClean="0"/>
              <a:t>12.01.2021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B761-AE94-43A1-B344-BC3565E2BC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494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B0CF-39BB-4BC3-8DEF-261208A8CC86}" type="datetimeFigureOut">
              <a:rPr lang="tr-TR" smtClean="0"/>
              <a:t>12.01.2021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B761-AE94-43A1-B344-BC3565E2BC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41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B0CF-39BB-4BC3-8DEF-261208A8CC86}" type="datetimeFigureOut">
              <a:rPr lang="tr-TR" smtClean="0"/>
              <a:t>12.01.2021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B761-AE94-43A1-B344-BC3565E2BC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2149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B0CF-39BB-4BC3-8DEF-261208A8CC86}" type="datetimeFigureOut">
              <a:rPr lang="tr-TR" smtClean="0"/>
              <a:t>12.01.2021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B761-AE94-43A1-B344-BC3565E2BC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3698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B0CF-39BB-4BC3-8DEF-261208A8CC86}" type="datetimeFigureOut">
              <a:rPr lang="tr-TR" smtClean="0"/>
              <a:t>12.01.2021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B761-AE94-43A1-B344-BC3565E2BC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9583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B0CF-39BB-4BC3-8DEF-261208A8CC86}" type="datetimeFigureOut">
              <a:rPr lang="tr-TR" smtClean="0"/>
              <a:t>12.01.2021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B761-AE94-43A1-B344-BC3565E2BC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3966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B0CF-39BB-4BC3-8DEF-261208A8CC86}" type="datetimeFigureOut">
              <a:rPr lang="tr-TR" smtClean="0"/>
              <a:t>12.01.2021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B761-AE94-43A1-B344-BC3565E2BC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64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B0CF-39BB-4BC3-8DEF-261208A8CC86}" type="datetimeFigureOut">
              <a:rPr lang="tr-TR" smtClean="0"/>
              <a:t>12.01.2021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B761-AE94-43A1-B344-BC3565E2BC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761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B0CF-39BB-4BC3-8DEF-261208A8CC86}" type="datetimeFigureOut">
              <a:rPr lang="tr-TR" smtClean="0"/>
              <a:t>12.01.2021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B761-AE94-43A1-B344-BC3565E2BC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5944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B0CF-39BB-4BC3-8DEF-261208A8CC86}" type="datetimeFigureOut">
              <a:rPr lang="tr-TR" smtClean="0"/>
              <a:t>12.01.2021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B761-AE94-43A1-B344-BC3565E2BC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044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5B0CF-39BB-4BC3-8DEF-261208A8CC86}" type="datetimeFigureOut">
              <a:rPr lang="tr-TR" smtClean="0"/>
              <a:t>12.01.2021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4BDB761-AE94-43A1-B344-BC3565E2BC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9312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 Başlık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tr-TR" sz="7200" dirty="0" smtClean="0"/>
              <a:t>ATILGANLIK EĞİTİMİ</a:t>
            </a:r>
            <a:endParaRPr lang="tr-TR" sz="72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268" y="2374867"/>
            <a:ext cx="7620851" cy="358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080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257032"/>
          </a:xfrm>
          <a:solidFill>
            <a:srgbClr val="FFC000"/>
          </a:solidFill>
        </p:spPr>
        <p:txBody>
          <a:bodyPr/>
          <a:lstStyle/>
          <a:p>
            <a:r>
              <a:rPr lang="tr-TR" dirty="0"/>
              <a:t>A</a:t>
            </a:r>
            <a:r>
              <a:rPr lang="tr-TR" dirty="0" smtClean="0"/>
              <a:t>tılgan davranış </a:t>
            </a:r>
            <a:r>
              <a:rPr lang="tr-TR" dirty="0"/>
              <a:t>dört ayrı tepki sınıfı içinde </a:t>
            </a:r>
            <a:r>
              <a:rPr lang="tr-TR" dirty="0" smtClean="0"/>
              <a:t>bölünmüştür, bunlar:</a:t>
            </a:r>
          </a:p>
          <a:p>
            <a:pPr>
              <a:buFont typeface="+mj-lt"/>
              <a:buAutoNum type="arabicPeriod"/>
            </a:pPr>
            <a:r>
              <a:rPr lang="tr-TR" dirty="0"/>
              <a:t>Hayır diyebilme </a:t>
            </a:r>
            <a:r>
              <a:rPr lang="tr-TR" dirty="0" smtClean="0"/>
              <a:t>yeteneği,</a:t>
            </a:r>
          </a:p>
          <a:p>
            <a:pPr>
              <a:buFont typeface="+mj-lt"/>
              <a:buAutoNum type="arabicPeriod"/>
            </a:pPr>
            <a:r>
              <a:rPr lang="tr-TR" dirty="0" smtClean="0"/>
              <a:t>dilekte </a:t>
            </a:r>
            <a:r>
              <a:rPr lang="tr-TR" dirty="0"/>
              <a:t>bulunma ve rica etme </a:t>
            </a:r>
            <a:r>
              <a:rPr lang="tr-TR" dirty="0" smtClean="0"/>
              <a:t>yeteneği,</a:t>
            </a:r>
          </a:p>
          <a:p>
            <a:pPr>
              <a:buFont typeface="+mj-lt"/>
              <a:buAutoNum type="arabicPeriod"/>
            </a:pPr>
            <a:r>
              <a:rPr lang="tr-TR" dirty="0"/>
              <a:t>o</a:t>
            </a:r>
            <a:r>
              <a:rPr lang="tr-TR" dirty="0" smtClean="0"/>
              <a:t>lumlu </a:t>
            </a:r>
            <a:r>
              <a:rPr lang="tr-TR" dirty="0"/>
              <a:t>ve olumsuz duygularını ifade etme </a:t>
            </a:r>
            <a:r>
              <a:rPr lang="tr-TR" dirty="0" smtClean="0"/>
              <a:t>yeteneği,</a:t>
            </a:r>
          </a:p>
          <a:p>
            <a:pPr>
              <a:buFont typeface="+mj-lt"/>
              <a:buAutoNum type="arabicPeriod"/>
            </a:pPr>
            <a:r>
              <a:rPr lang="tr-TR" dirty="0" smtClean="0"/>
              <a:t>genel </a:t>
            </a:r>
            <a:r>
              <a:rPr lang="tr-TR" dirty="0"/>
              <a:t>konuşmaları başlatma, sürdürme ve sonlandırma yeteneği. </a:t>
            </a:r>
          </a:p>
        </p:txBody>
      </p:sp>
      <p:sp>
        <p:nvSpPr>
          <p:cNvPr id="4" name="Alt Başlık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tr-TR" sz="7200" dirty="0" smtClean="0"/>
              <a:t>ATILGANLIK EĞİTİMİ</a:t>
            </a:r>
            <a:endParaRPr lang="tr-TR" sz="7200" dirty="0"/>
          </a:p>
        </p:txBody>
      </p:sp>
    </p:spTree>
    <p:extLst>
      <p:ext uri="{BB962C8B-B14F-4D97-AF65-F5344CB8AC3E}">
        <p14:creationId xmlns:p14="http://schemas.microsoft.com/office/powerpoint/2010/main" val="237321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2102653"/>
          </a:xfrm>
          <a:solidFill>
            <a:srgbClr val="FFC000"/>
          </a:solidFill>
        </p:spPr>
        <p:txBody>
          <a:bodyPr/>
          <a:lstStyle/>
          <a:p>
            <a:r>
              <a:rPr lang="tr-TR" dirty="0" smtClean="0"/>
              <a:t>ATILGANLIK-KÜLTÜR İLİŞKİSİ</a:t>
            </a:r>
          </a:p>
          <a:p>
            <a:r>
              <a:rPr lang="tr-TR" dirty="0"/>
              <a:t>Doğulu ülkelerde (ülkemizde dahil) girişken </a:t>
            </a:r>
            <a:r>
              <a:rPr lang="tr-TR" dirty="0" smtClean="0"/>
              <a:t>olmayan geleneklere bağlı, kararsız, aile </a:t>
            </a:r>
            <a:r>
              <a:rPr lang="tr-TR" dirty="0"/>
              <a:t>bağları güçlü sınırlı davranışları etkin olan bireyler yetişirken</a:t>
            </a:r>
            <a:r>
              <a:rPr lang="tr-TR" dirty="0" smtClean="0"/>
              <a:t>;</a:t>
            </a:r>
          </a:p>
          <a:p>
            <a:r>
              <a:rPr lang="tr-TR" dirty="0" smtClean="0"/>
              <a:t>batılı </a:t>
            </a:r>
            <a:r>
              <a:rPr lang="tr-TR" dirty="0"/>
              <a:t>ülkelerde özgürlüğüne </a:t>
            </a:r>
            <a:r>
              <a:rPr lang="tr-TR" dirty="0" smtClean="0"/>
              <a:t>düşkün, para </a:t>
            </a:r>
            <a:r>
              <a:rPr lang="tr-TR" dirty="0"/>
              <a:t>ve başarıya önem veren, gelenek ve soyluluğa bağlı </a:t>
            </a:r>
            <a:r>
              <a:rPr lang="tr-TR" dirty="0" smtClean="0"/>
              <a:t>olmayan davranışlarını </a:t>
            </a:r>
            <a:r>
              <a:rPr lang="tr-TR" dirty="0"/>
              <a:t>belli kurallara göre </a:t>
            </a:r>
            <a:r>
              <a:rPr lang="tr-TR" dirty="0" smtClean="0"/>
              <a:t>düzenlemeyen aile </a:t>
            </a:r>
            <a:r>
              <a:rPr lang="tr-TR" dirty="0"/>
              <a:t>bağları zayıf bireyler yetişmektedir.</a:t>
            </a:r>
          </a:p>
        </p:txBody>
      </p:sp>
      <p:sp>
        <p:nvSpPr>
          <p:cNvPr id="4" name="Alt Başlık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tr-TR" sz="7200" dirty="0" smtClean="0"/>
              <a:t>ATILGANLIK EĞİTİMİ</a:t>
            </a:r>
            <a:endParaRPr lang="tr-TR" sz="7200" dirty="0"/>
          </a:p>
        </p:txBody>
      </p:sp>
    </p:spTree>
    <p:extLst>
      <p:ext uri="{BB962C8B-B14F-4D97-AF65-F5344CB8AC3E}">
        <p14:creationId xmlns:p14="http://schemas.microsoft.com/office/powerpoint/2010/main" val="133636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1853270"/>
          </a:xfrm>
          <a:solidFill>
            <a:srgbClr val="FFC000"/>
          </a:solidFill>
        </p:spPr>
        <p:txBody>
          <a:bodyPr>
            <a:normAutofit fontScale="85000" lnSpcReduction="10000"/>
          </a:bodyPr>
          <a:lstStyle/>
          <a:p>
            <a:endParaRPr lang="tr-TR" dirty="0" smtClean="0"/>
          </a:p>
          <a:p>
            <a:r>
              <a:rPr lang="tr-TR" dirty="0"/>
              <a:t>ATILGANLIK-KÜLTÜR İLİŞKİSİ</a:t>
            </a:r>
          </a:p>
          <a:p>
            <a:r>
              <a:rPr lang="tr-TR" dirty="0" smtClean="0"/>
              <a:t>Geleneksel </a:t>
            </a:r>
            <a:r>
              <a:rPr lang="tr-TR" dirty="0"/>
              <a:t>Türk </a:t>
            </a:r>
            <a:r>
              <a:rPr lang="tr-TR" dirty="0" smtClean="0"/>
              <a:t>eğitiminde</a:t>
            </a:r>
            <a:r>
              <a:rPr lang="tr-TR" dirty="0"/>
              <a:t>;</a:t>
            </a:r>
            <a:r>
              <a:rPr lang="tr-TR" dirty="0" smtClean="0"/>
              <a:t> ailede </a:t>
            </a:r>
            <a:r>
              <a:rPr lang="tr-TR" dirty="0"/>
              <a:t>çocuğun </a:t>
            </a:r>
            <a:r>
              <a:rPr lang="tr-TR" dirty="0" smtClean="0"/>
              <a:t>korunduğu, gözetildiği, girişkenlik </a:t>
            </a:r>
            <a:r>
              <a:rPr lang="tr-TR" dirty="0"/>
              <a:t>ve merakın </a:t>
            </a:r>
            <a:r>
              <a:rPr lang="tr-TR" dirty="0" smtClean="0"/>
              <a:t>desteklenmediği, çocuğun </a:t>
            </a:r>
            <a:r>
              <a:rPr lang="tr-TR" dirty="0"/>
              <a:t>içinden geçenleri açıkça söylemesinin engellendiği </a:t>
            </a:r>
            <a:r>
              <a:rPr lang="tr-TR" dirty="0" smtClean="0"/>
              <a:t>vurgulanarak okul </a:t>
            </a:r>
            <a:r>
              <a:rPr lang="tr-TR" dirty="0"/>
              <a:t>ortamında çocuğun sıkı bir denetime sokulduğu, öğretmenin otoritesini </a:t>
            </a:r>
            <a:r>
              <a:rPr lang="tr-TR" dirty="0" smtClean="0"/>
              <a:t>benimseyen kurallara </a:t>
            </a:r>
            <a:r>
              <a:rPr lang="tr-TR" dirty="0"/>
              <a:t>uyan çocukların ödüllendirildiği </a:t>
            </a:r>
            <a:r>
              <a:rPr lang="tr-TR" dirty="0" smtClean="0"/>
              <a:t>bilinmektedir. Kendi </a:t>
            </a:r>
            <a:r>
              <a:rPr lang="tr-TR" dirty="0"/>
              <a:t>kültürümüzde birtakım atılgan davranış kalıpları utanç verici bir tutum olarak kültürel öğreti şeklinde aktarılmaktadır.</a:t>
            </a:r>
          </a:p>
        </p:txBody>
      </p:sp>
      <p:sp>
        <p:nvSpPr>
          <p:cNvPr id="4" name="Alt Başlık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tr-TR" sz="7200" dirty="0" smtClean="0"/>
              <a:t>ATILGANLIK EĞİTİMİ</a:t>
            </a:r>
            <a:endParaRPr lang="tr-TR" sz="7200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6502" y="4244050"/>
            <a:ext cx="2857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99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24963"/>
            <a:ext cx="8596668" cy="1841395"/>
          </a:xfrm>
          <a:solidFill>
            <a:srgbClr val="FFC000"/>
          </a:solidFill>
        </p:spPr>
        <p:txBody>
          <a:bodyPr/>
          <a:lstStyle/>
          <a:p>
            <a:endParaRPr lang="tr-TR" dirty="0" smtClean="0"/>
          </a:p>
          <a:p>
            <a:r>
              <a:rPr lang="tr-TR" dirty="0"/>
              <a:t>ATILGANLIK-KÜLTÜR </a:t>
            </a:r>
            <a:r>
              <a:rPr lang="tr-TR" dirty="0" smtClean="0"/>
              <a:t>İLİŞKİSİ</a:t>
            </a:r>
            <a:endParaRPr lang="tr-TR" dirty="0"/>
          </a:p>
          <a:p>
            <a:r>
              <a:rPr lang="tr-TR" dirty="0"/>
              <a:t>Atılgan davranışı engelleyen kültür </a:t>
            </a:r>
            <a:r>
              <a:rPr lang="tr-TR" dirty="0" smtClean="0"/>
              <a:t>ögeleri:</a:t>
            </a:r>
          </a:p>
          <a:p>
            <a:r>
              <a:rPr lang="tr-TR" dirty="0" smtClean="0"/>
              <a:t> ceza, engellenme, olumsuz ödüllenme, iyi bir </a:t>
            </a:r>
            <a:r>
              <a:rPr lang="tr-TR" dirty="0"/>
              <a:t>model </a:t>
            </a:r>
            <a:r>
              <a:rPr lang="tr-TR" dirty="0" smtClean="0"/>
              <a:t>olmamasıdır.</a:t>
            </a:r>
            <a:endParaRPr lang="tr-TR" dirty="0"/>
          </a:p>
        </p:txBody>
      </p:sp>
      <p:sp>
        <p:nvSpPr>
          <p:cNvPr id="4" name="Alt Başlık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tr-TR" sz="7200" dirty="0" smtClean="0"/>
              <a:t>ATILGANLIK EĞİTİMİ</a:t>
            </a:r>
            <a:endParaRPr lang="tr-TR" sz="7200" dirty="0"/>
          </a:p>
        </p:txBody>
      </p:sp>
    </p:spTree>
    <p:extLst>
      <p:ext uri="{BB962C8B-B14F-4D97-AF65-F5344CB8AC3E}">
        <p14:creationId xmlns:p14="http://schemas.microsoft.com/office/powerpoint/2010/main" val="293005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13089"/>
            <a:ext cx="8596668" cy="1972024"/>
          </a:xfrm>
          <a:solidFill>
            <a:srgbClr val="FFC000"/>
          </a:solidFill>
        </p:spPr>
        <p:txBody>
          <a:bodyPr/>
          <a:lstStyle/>
          <a:p>
            <a:r>
              <a:rPr lang="tr-TR" dirty="0" smtClean="0"/>
              <a:t>Atılgan Davranış Kazanan Kişilerin Özellikleri:</a:t>
            </a:r>
          </a:p>
          <a:p>
            <a:r>
              <a:rPr lang="tr-TR" dirty="0"/>
              <a:t>Kaygı düzeylerinin düşmesine bağlı olarak kişilerin kendilerini daha iyi </a:t>
            </a:r>
            <a:r>
              <a:rPr lang="tr-TR" dirty="0" smtClean="0"/>
              <a:t>hissetmesi,</a:t>
            </a:r>
          </a:p>
          <a:p>
            <a:r>
              <a:rPr lang="tr-TR" dirty="0" smtClean="0"/>
              <a:t>Yaşamdaki </a:t>
            </a:r>
            <a:r>
              <a:rPr lang="tr-TR" dirty="0"/>
              <a:t>amaçlarını başarması noktasında kişilerin kendilerine güvenmelerini </a:t>
            </a:r>
            <a:r>
              <a:rPr lang="tr-TR" dirty="0" smtClean="0"/>
              <a:t>sağlama,</a:t>
            </a:r>
          </a:p>
        </p:txBody>
      </p:sp>
      <p:sp>
        <p:nvSpPr>
          <p:cNvPr id="4" name="Alt Başlık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tr-TR" sz="7200" dirty="0" smtClean="0"/>
              <a:t>ATILGANLIK EĞİTİMİ</a:t>
            </a:r>
            <a:endParaRPr lang="tr-TR" sz="7200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274" y="4267802"/>
            <a:ext cx="4681728" cy="263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26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2268907"/>
          </a:xfrm>
          <a:solidFill>
            <a:srgbClr val="FFC000"/>
          </a:solidFill>
        </p:spPr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dirty="0"/>
              <a:t>Atılgan Davranış Kazanan Kişilerin Özellikleri</a:t>
            </a:r>
            <a:r>
              <a:rPr lang="tr-TR" dirty="0" smtClean="0"/>
              <a:t>:</a:t>
            </a:r>
          </a:p>
          <a:p>
            <a:r>
              <a:rPr lang="tr-TR" dirty="0" smtClean="0"/>
              <a:t>Kendisiyle </a:t>
            </a:r>
            <a:r>
              <a:rPr lang="tr-TR" dirty="0"/>
              <a:t>ve toplumla sağlıklı iletişim becerileri geliştirmesini </a:t>
            </a:r>
            <a:r>
              <a:rPr lang="tr-TR" dirty="0" smtClean="0"/>
              <a:t>sağlama,</a:t>
            </a:r>
          </a:p>
          <a:p>
            <a:r>
              <a:rPr lang="tr-TR" dirty="0" smtClean="0"/>
              <a:t>Olumlu </a:t>
            </a:r>
            <a:r>
              <a:rPr lang="tr-TR" dirty="0"/>
              <a:t>kişilik </a:t>
            </a:r>
            <a:r>
              <a:rPr lang="tr-TR" dirty="0" smtClean="0"/>
              <a:t>gelişimi,</a:t>
            </a:r>
          </a:p>
          <a:p>
            <a:r>
              <a:rPr lang="tr-TR" dirty="0" smtClean="0"/>
              <a:t>Akademik </a:t>
            </a:r>
            <a:r>
              <a:rPr lang="tr-TR" dirty="0"/>
              <a:t>ve sosyal başarıyı </a:t>
            </a:r>
            <a:r>
              <a:rPr lang="tr-TR" dirty="0" smtClean="0"/>
              <a:t>yakalamaktır.</a:t>
            </a:r>
            <a:endParaRPr lang="tr-TR" dirty="0"/>
          </a:p>
          <a:p>
            <a:endParaRPr lang="tr-TR" dirty="0"/>
          </a:p>
        </p:txBody>
      </p:sp>
      <p:sp>
        <p:nvSpPr>
          <p:cNvPr id="4" name="Alt Başlık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tr-TR" sz="7200" dirty="0" smtClean="0"/>
              <a:t>ATILGANLIK EĞİTİMİ</a:t>
            </a:r>
            <a:endParaRPr lang="tr-TR" sz="7200" dirty="0"/>
          </a:p>
        </p:txBody>
      </p:sp>
    </p:spTree>
    <p:extLst>
      <p:ext uri="{BB962C8B-B14F-4D97-AF65-F5344CB8AC3E}">
        <p14:creationId xmlns:p14="http://schemas.microsoft.com/office/powerpoint/2010/main" val="333500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985299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 Başlık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tr-TR" sz="7200" dirty="0" smtClean="0"/>
              <a:t>ATILGANLIK EĞİTİMİ</a:t>
            </a:r>
            <a:endParaRPr lang="tr-TR" sz="7200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971797" y="2743201"/>
            <a:ext cx="7422078" cy="105690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HOŞİN İMAM HATİP ORTAOKULU</a:t>
            </a:r>
          </a:p>
        </p:txBody>
      </p:sp>
      <p:sp>
        <p:nvSpPr>
          <p:cNvPr id="6" name="Yuvarlatılmış Dikdörtgen 5"/>
          <p:cNvSpPr/>
          <p:nvPr/>
        </p:nvSpPr>
        <p:spPr>
          <a:xfrm>
            <a:off x="971797" y="5270666"/>
            <a:ext cx="7422078" cy="105690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TEŞEKKÜRLER…</a:t>
            </a:r>
          </a:p>
        </p:txBody>
      </p:sp>
      <p:sp>
        <p:nvSpPr>
          <p:cNvPr id="7" name="Yuvarlatılmış Dikdörtgen 6"/>
          <p:cNvSpPr/>
          <p:nvPr/>
        </p:nvSpPr>
        <p:spPr>
          <a:xfrm>
            <a:off x="971797" y="4060702"/>
            <a:ext cx="7422078" cy="10569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FAHRETTİN BİNGÖL</a:t>
            </a:r>
          </a:p>
          <a:p>
            <a:pPr algn="ctr"/>
            <a:r>
              <a:rPr lang="tr-TR" dirty="0" smtClean="0"/>
              <a:t>PSİKOLOJİK </a:t>
            </a:r>
            <a:r>
              <a:rPr lang="tr-TR" dirty="0"/>
              <a:t>DANIŞMAN/REHBER ÖĞRETMEN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289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36838"/>
            <a:ext cx="8596668" cy="2910175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tr-TR" dirty="0" smtClean="0"/>
              <a:t>Atılganlık ve Atılganlık Eğitimi İnsanların duygu, düşünce </a:t>
            </a:r>
            <a:r>
              <a:rPr lang="tr-TR" dirty="0"/>
              <a:t>ve isteklerini değişik davranış biçimlerinde ifade </a:t>
            </a:r>
            <a:r>
              <a:rPr lang="tr-TR" dirty="0" smtClean="0"/>
              <a:t>etmesi farklı </a:t>
            </a:r>
            <a:r>
              <a:rPr lang="tr-TR" dirty="0"/>
              <a:t>davranış örüntülerinin ortaya çıkmasını ve bunların kategorileştirilmesini sağlamıştır</a:t>
            </a:r>
            <a:r>
              <a:rPr lang="tr-TR" dirty="0" smtClean="0"/>
              <a:t>.</a:t>
            </a:r>
          </a:p>
          <a:p>
            <a:r>
              <a:rPr lang="tr-TR" dirty="0"/>
              <a:t>Albert </a:t>
            </a:r>
            <a:r>
              <a:rPr lang="tr-TR" dirty="0" err="1" smtClean="0"/>
              <a:t>Emmons</a:t>
            </a:r>
            <a:r>
              <a:rPr lang="tr-TR" dirty="0" smtClean="0"/>
              <a:t>, yaptığı </a:t>
            </a:r>
            <a:r>
              <a:rPr lang="tr-TR" dirty="0"/>
              <a:t>araştırmalar sonucu davranış biçimlerini ortaya </a:t>
            </a:r>
            <a:r>
              <a:rPr lang="tr-TR" dirty="0" smtClean="0"/>
              <a:t>koymuştur. Bu davranış şekilleri şunlardır:</a:t>
            </a:r>
          </a:p>
          <a:p>
            <a:pPr>
              <a:buFont typeface="+mj-lt"/>
              <a:buAutoNum type="arabicPeriod"/>
            </a:pPr>
            <a:r>
              <a:rPr lang="tr-TR" dirty="0"/>
              <a:t>ÇEKİNGEN (İÇE DÖNÜK) DAVRANIŞ </a:t>
            </a:r>
            <a:r>
              <a:rPr lang="tr-TR" dirty="0" smtClean="0"/>
              <a:t>BİÇİMİ</a:t>
            </a:r>
          </a:p>
          <a:p>
            <a:pPr>
              <a:buFont typeface="+mj-lt"/>
              <a:buAutoNum type="arabicPeriod"/>
            </a:pPr>
            <a:r>
              <a:rPr lang="tr-TR" dirty="0"/>
              <a:t>SALDIRGAN DAVRANIŞ </a:t>
            </a:r>
            <a:r>
              <a:rPr lang="tr-TR" dirty="0" smtClean="0"/>
              <a:t>BİÇİMİ</a:t>
            </a:r>
          </a:p>
          <a:p>
            <a:pPr>
              <a:buFont typeface="+mj-lt"/>
              <a:buAutoNum type="arabicPeriod"/>
            </a:pPr>
            <a:r>
              <a:rPr lang="tr-TR" dirty="0"/>
              <a:t>ATILGAN DAVRANIŞ </a:t>
            </a:r>
            <a:r>
              <a:rPr lang="tr-TR" dirty="0" smtClean="0"/>
              <a:t>BİÇİMİ.</a:t>
            </a:r>
            <a:endParaRPr lang="tr-TR" dirty="0"/>
          </a:p>
        </p:txBody>
      </p:sp>
      <p:sp>
        <p:nvSpPr>
          <p:cNvPr id="4" name="Alt Başlık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tr-TR" sz="7200" dirty="0" smtClean="0"/>
              <a:t>ATILGANLIK EĞİTİMİ</a:t>
            </a:r>
            <a:endParaRPr lang="tr-TR" sz="7200" dirty="0"/>
          </a:p>
        </p:txBody>
      </p:sp>
    </p:spTree>
    <p:extLst>
      <p:ext uri="{BB962C8B-B14F-4D97-AF65-F5344CB8AC3E}">
        <p14:creationId xmlns:p14="http://schemas.microsoft.com/office/powerpoint/2010/main" val="403589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38766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tr-TR" dirty="0"/>
              <a:t>ÇEKİNGEN (İÇE DÖNÜK) DAVRANIŞ BİÇİMİ </a:t>
            </a:r>
            <a:endParaRPr lang="tr-TR" dirty="0" smtClean="0"/>
          </a:p>
          <a:p>
            <a:r>
              <a:rPr lang="tr-TR" dirty="0" smtClean="0"/>
              <a:t>İnsanların </a:t>
            </a:r>
            <a:r>
              <a:rPr lang="tr-TR" dirty="0"/>
              <a:t>kendilerini baskı altında hissettikleri ve bu sebeple kendilerini iyi hissetmedikleri zaman gösterdikleri </a:t>
            </a:r>
            <a:r>
              <a:rPr lang="tr-TR" dirty="0" smtClean="0"/>
              <a:t>davranış biçimidir.</a:t>
            </a:r>
          </a:p>
          <a:p>
            <a:r>
              <a:rPr lang="tr-TR" dirty="0"/>
              <a:t>Ş</a:t>
            </a:r>
            <a:r>
              <a:rPr lang="tr-TR" dirty="0" smtClean="0"/>
              <a:t>üphecidirler. İtiraz </a:t>
            </a:r>
            <a:r>
              <a:rPr lang="tr-TR" dirty="0"/>
              <a:t>etmekten </a:t>
            </a:r>
            <a:r>
              <a:rPr lang="tr-TR" dirty="0" smtClean="0"/>
              <a:t>kaçınırlar kendi </a:t>
            </a:r>
            <a:r>
              <a:rPr lang="tr-TR" dirty="0"/>
              <a:t>fikirlerini söylemekten </a:t>
            </a:r>
            <a:r>
              <a:rPr lang="tr-TR" dirty="0" smtClean="0"/>
              <a:t>kaçınır </a:t>
            </a:r>
            <a:r>
              <a:rPr lang="tr-TR" dirty="0"/>
              <a:t>ve kendilerini üzmeyi tercih ederler</a:t>
            </a:r>
            <a:r>
              <a:rPr lang="tr-TR" dirty="0" smtClean="0"/>
              <a:t>. </a:t>
            </a:r>
          </a:p>
          <a:p>
            <a:r>
              <a:rPr lang="tr-TR" dirty="0"/>
              <a:t>K</a:t>
            </a:r>
            <a:r>
              <a:rPr lang="tr-TR" dirty="0" smtClean="0"/>
              <a:t>endilerini </a:t>
            </a:r>
            <a:r>
              <a:rPr lang="tr-TR" dirty="0"/>
              <a:t>yok </a:t>
            </a:r>
            <a:r>
              <a:rPr lang="tr-TR" dirty="0" smtClean="0"/>
              <a:t>sayar, düşüncelerini </a:t>
            </a:r>
            <a:r>
              <a:rPr lang="tr-TR" dirty="0"/>
              <a:t>basite alırlar.</a:t>
            </a:r>
          </a:p>
        </p:txBody>
      </p:sp>
      <p:sp>
        <p:nvSpPr>
          <p:cNvPr id="4" name="Alt Başlık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tr-TR" sz="7200" dirty="0" smtClean="0"/>
              <a:t>ATILGANLIK EĞİTİMİ</a:t>
            </a:r>
            <a:endParaRPr lang="tr-TR" sz="7200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055" y="4664984"/>
            <a:ext cx="4726947" cy="219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16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2482663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tr-TR" dirty="0"/>
              <a:t>SALDIRGAN DAVRANIŞ BİÇİMİ </a:t>
            </a:r>
            <a:endParaRPr lang="tr-TR" dirty="0" smtClean="0"/>
          </a:p>
          <a:p>
            <a:r>
              <a:rPr lang="tr-TR" dirty="0" smtClean="0"/>
              <a:t>İnsanların duygu, düşünce </a:t>
            </a:r>
            <a:r>
              <a:rPr lang="tr-TR" dirty="0"/>
              <a:t>ve inançlarını genellikle dürüst olmayan uygunsuz yollarla ve diğer bireylerin haklarını çiğneyerek ifade etme biçimidir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Başkaları </a:t>
            </a:r>
            <a:r>
              <a:rPr lang="tr-TR" dirty="0"/>
              <a:t>konuşurken sözünü </a:t>
            </a:r>
            <a:r>
              <a:rPr lang="tr-TR" dirty="0" smtClean="0"/>
              <a:t>kesme, yüksek </a:t>
            </a:r>
            <a:r>
              <a:rPr lang="tr-TR" dirty="0"/>
              <a:t>sesle </a:t>
            </a:r>
            <a:r>
              <a:rPr lang="tr-TR" dirty="0" smtClean="0"/>
              <a:t>konuşma, söz </a:t>
            </a:r>
            <a:r>
              <a:rPr lang="tr-TR" dirty="0"/>
              <a:t>istemeden konuşma vs. </a:t>
            </a:r>
            <a:r>
              <a:rPr lang="tr-TR" dirty="0" smtClean="0"/>
              <a:t>sadece </a:t>
            </a:r>
            <a:r>
              <a:rPr lang="tr-TR" dirty="0"/>
              <a:t>kendilerini önemserler ve sürekli geçmişi kurcalayarak günü </a:t>
            </a:r>
            <a:r>
              <a:rPr lang="tr-TR" dirty="0" smtClean="0"/>
              <a:t>yaşayamazlar. Dedikodu yapar, karşı </a:t>
            </a:r>
            <a:r>
              <a:rPr lang="tr-TR" dirty="0"/>
              <a:t>tarafı sürekli </a:t>
            </a:r>
            <a:r>
              <a:rPr lang="tr-TR" dirty="0" smtClean="0"/>
              <a:t>suçlar, sorgular ve aşağılar.</a:t>
            </a:r>
          </a:p>
        </p:txBody>
      </p:sp>
      <p:sp>
        <p:nvSpPr>
          <p:cNvPr id="4" name="Alt Başlık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tr-TR" sz="7200" dirty="0" smtClean="0"/>
              <a:t>ATILGANLIK EĞİTİMİ</a:t>
            </a:r>
            <a:endParaRPr lang="tr-TR" sz="7200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017" y="4762005"/>
            <a:ext cx="4131986" cy="209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04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1461385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tr-TR" dirty="0"/>
              <a:t>SALDIRGAN DAVRANIŞ BİÇİMİ </a:t>
            </a:r>
          </a:p>
          <a:p>
            <a:r>
              <a:rPr lang="tr-TR" dirty="0"/>
              <a:t>Dayak ve gergin aile ortamı, sevgi yetersizliği, katı cezalar, ailenin ölüm boşanma terk gibi nedenlerle dağılması çocukların saldırganlığına neden olmasına sebep olan faktörlerdir.</a:t>
            </a:r>
          </a:p>
          <a:p>
            <a:endParaRPr lang="tr-TR" dirty="0"/>
          </a:p>
        </p:txBody>
      </p:sp>
      <p:sp>
        <p:nvSpPr>
          <p:cNvPr id="4" name="Alt Başlık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tr-TR" sz="7200" dirty="0" smtClean="0"/>
              <a:t>ATILGANLIK EĞİTİMİ</a:t>
            </a:r>
            <a:endParaRPr lang="tr-TR" sz="7200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268" y="3852163"/>
            <a:ext cx="5212734" cy="2691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5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051432"/>
            <a:ext cx="8596668" cy="2033680"/>
          </a:xfrm>
          <a:solidFill>
            <a:srgbClr val="FFC000"/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txBody>
          <a:bodyPr>
            <a:normAutofit fontScale="92500" lnSpcReduction="10000"/>
          </a:bodyPr>
          <a:lstStyle/>
          <a:p>
            <a:r>
              <a:rPr lang="tr-TR" dirty="0"/>
              <a:t>ATILGAN DAVRANIŞ BİÇİMİ **Bireyin kendini ifade </a:t>
            </a:r>
            <a:r>
              <a:rPr lang="tr-TR" dirty="0" smtClean="0"/>
              <a:t>ettiği hem </a:t>
            </a:r>
            <a:r>
              <a:rPr lang="tr-TR" dirty="0"/>
              <a:t>kendisinin hem de çevresindekilerin haklarına saygı duyup korumaya </a:t>
            </a:r>
            <a:r>
              <a:rPr lang="tr-TR" dirty="0" smtClean="0"/>
              <a:t>çalıştığı </a:t>
            </a:r>
            <a:r>
              <a:rPr lang="tr-TR" dirty="0"/>
              <a:t>davranış </a:t>
            </a:r>
            <a:r>
              <a:rPr lang="tr-TR" dirty="0" smtClean="0"/>
              <a:t>biçimidir.</a:t>
            </a:r>
          </a:p>
          <a:p>
            <a:r>
              <a:rPr lang="tr-TR" dirty="0" smtClean="0"/>
              <a:t>Atılganlığın </a:t>
            </a:r>
            <a:r>
              <a:rPr lang="tr-TR" dirty="0"/>
              <a:t>üç temel </a:t>
            </a:r>
            <a:r>
              <a:rPr lang="tr-TR" dirty="0" smtClean="0"/>
              <a:t>boyutu</a:t>
            </a:r>
          </a:p>
          <a:p>
            <a:pPr>
              <a:buFont typeface="+mj-lt"/>
              <a:buAutoNum type="arabicPeriod"/>
            </a:pPr>
            <a:r>
              <a:rPr lang="tr-TR" dirty="0" smtClean="0"/>
              <a:t>kişinin </a:t>
            </a:r>
            <a:r>
              <a:rPr lang="tr-TR" dirty="0"/>
              <a:t>duygularını ve düşüncelerini ifade </a:t>
            </a:r>
            <a:r>
              <a:rPr lang="tr-TR" dirty="0" smtClean="0"/>
              <a:t>etmesi</a:t>
            </a:r>
          </a:p>
          <a:p>
            <a:pPr>
              <a:buFont typeface="+mj-lt"/>
              <a:buAutoNum type="arabicPeriod"/>
            </a:pPr>
            <a:r>
              <a:rPr lang="tr-TR" dirty="0" smtClean="0"/>
              <a:t>kaygı yaşamaması</a:t>
            </a:r>
          </a:p>
          <a:p>
            <a:pPr>
              <a:buFont typeface="+mj-lt"/>
              <a:buAutoNum type="arabicPeriod"/>
            </a:pPr>
            <a:r>
              <a:rPr lang="tr-TR" dirty="0" smtClean="0"/>
              <a:t>kişisel </a:t>
            </a:r>
            <a:r>
              <a:rPr lang="tr-TR" dirty="0"/>
              <a:t>haklarını </a:t>
            </a:r>
            <a:r>
              <a:rPr lang="tr-TR" dirty="0" smtClean="0"/>
              <a:t>savunmasıdır.</a:t>
            </a:r>
            <a:endParaRPr lang="tr-TR" dirty="0"/>
          </a:p>
        </p:txBody>
      </p:sp>
      <p:sp>
        <p:nvSpPr>
          <p:cNvPr id="4" name="Alt Başlık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tr-TR" sz="7200" dirty="0" smtClean="0"/>
              <a:t>ATILGANLIK EĞİTİMİ</a:t>
            </a:r>
            <a:endParaRPr lang="tr-TR" sz="7200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1377" y="4194960"/>
            <a:ext cx="4642625" cy="26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26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2138279"/>
          </a:xfrm>
          <a:solidFill>
            <a:srgbClr val="FFC000"/>
          </a:solidFill>
        </p:spPr>
        <p:txBody>
          <a:bodyPr/>
          <a:lstStyle/>
          <a:p>
            <a:r>
              <a:rPr lang="tr-TR" dirty="0" smtClean="0"/>
              <a:t>Atılgan Davranan Bireylerin Özellikleri Şunlardır:</a:t>
            </a:r>
          </a:p>
          <a:p>
            <a:r>
              <a:rPr lang="tr-TR" dirty="0" smtClean="0"/>
              <a:t>Seçimlerini </a:t>
            </a:r>
            <a:r>
              <a:rPr lang="tr-TR" dirty="0"/>
              <a:t>yaparken uygun şekilde evet ya da hayır demesini </a:t>
            </a:r>
            <a:r>
              <a:rPr lang="tr-TR" dirty="0" smtClean="0"/>
              <a:t>bilir,</a:t>
            </a:r>
          </a:p>
          <a:p>
            <a:r>
              <a:rPr lang="tr-TR" dirty="0" smtClean="0"/>
              <a:t>başkalarının </a:t>
            </a:r>
            <a:r>
              <a:rPr lang="tr-TR" dirty="0"/>
              <a:t>kendilerini kullanmasına izin </a:t>
            </a:r>
            <a:r>
              <a:rPr lang="tr-TR" dirty="0" smtClean="0"/>
              <a:t>vermez,</a:t>
            </a:r>
          </a:p>
          <a:p>
            <a:r>
              <a:rPr lang="tr-TR" dirty="0" smtClean="0"/>
              <a:t>ben </a:t>
            </a:r>
            <a:r>
              <a:rPr lang="tr-TR" dirty="0"/>
              <a:t>dilini </a:t>
            </a:r>
            <a:r>
              <a:rPr lang="tr-TR" dirty="0" smtClean="0"/>
              <a:t>kullanır,</a:t>
            </a:r>
          </a:p>
          <a:p>
            <a:r>
              <a:rPr lang="tr-TR" dirty="0" smtClean="0"/>
              <a:t>ilişkilerinde </a:t>
            </a:r>
            <a:r>
              <a:rPr lang="tr-TR" dirty="0"/>
              <a:t>duyarlı ve hoşgörülüdürler. </a:t>
            </a:r>
          </a:p>
        </p:txBody>
      </p:sp>
      <p:sp>
        <p:nvSpPr>
          <p:cNvPr id="4" name="Alt Başlık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tr-TR" sz="7200" dirty="0" smtClean="0"/>
              <a:t>ATILGANLIK EĞİTİMİ</a:t>
            </a:r>
            <a:endParaRPr lang="tr-TR" sz="7200" dirty="0"/>
          </a:p>
        </p:txBody>
      </p:sp>
    </p:spTree>
    <p:extLst>
      <p:ext uri="{BB962C8B-B14F-4D97-AF65-F5344CB8AC3E}">
        <p14:creationId xmlns:p14="http://schemas.microsoft.com/office/powerpoint/2010/main" val="372339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903245"/>
          </a:xfrm>
          <a:solidFill>
            <a:srgbClr val="FFC000"/>
          </a:solidFill>
        </p:spPr>
        <p:txBody>
          <a:bodyPr/>
          <a:lstStyle/>
          <a:p>
            <a:r>
              <a:rPr lang="tr-TR" dirty="0" smtClean="0"/>
              <a:t>Örnek</a:t>
            </a:r>
            <a:r>
              <a:rPr lang="tr-TR" dirty="0"/>
              <a:t>:</a:t>
            </a:r>
            <a:r>
              <a:rPr lang="tr-TR" dirty="0" smtClean="0"/>
              <a:t> Bir </a:t>
            </a:r>
            <a:r>
              <a:rPr lang="tr-TR" dirty="0"/>
              <a:t>kuyrukta sıra </a:t>
            </a:r>
            <a:r>
              <a:rPr lang="tr-TR" dirty="0" smtClean="0"/>
              <a:t>beklerken önünüze </a:t>
            </a:r>
            <a:r>
              <a:rPr lang="tr-TR" dirty="0"/>
              <a:t>izinsiz olarak biri </a:t>
            </a:r>
            <a:r>
              <a:rPr lang="tr-TR" dirty="0" smtClean="0"/>
              <a:t>geçtiğinde ne yaparsınız?</a:t>
            </a:r>
          </a:p>
        </p:txBody>
      </p:sp>
      <p:sp>
        <p:nvSpPr>
          <p:cNvPr id="4" name="Alt Başlık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tr-TR" sz="7200" dirty="0" smtClean="0"/>
              <a:t>ATILGANLIK EĞİTİMİ</a:t>
            </a:r>
            <a:endParaRPr lang="tr-TR" sz="7200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896" y="3431969"/>
            <a:ext cx="3895106" cy="2862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07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1734517"/>
          </a:xfrm>
          <a:solidFill>
            <a:srgbClr val="FFC000"/>
          </a:solidFill>
        </p:spPr>
        <p:txBody>
          <a:bodyPr/>
          <a:lstStyle/>
          <a:p>
            <a:r>
              <a:rPr lang="tr-TR" dirty="0"/>
              <a:t>E</a:t>
            </a:r>
            <a:r>
              <a:rPr lang="tr-TR" dirty="0" smtClean="0"/>
              <a:t>ğer </a:t>
            </a:r>
            <a:r>
              <a:rPr lang="tr-TR" dirty="0"/>
              <a:t>kızdığınız halde sesinizi çıkarmazsanız </a:t>
            </a:r>
            <a:r>
              <a:rPr lang="tr-TR" dirty="0" smtClean="0"/>
              <a:t>çekingen,</a:t>
            </a:r>
          </a:p>
          <a:p>
            <a:r>
              <a:rPr lang="tr-TR" dirty="0"/>
              <a:t>bu kişiyle kavga ederseniz </a:t>
            </a:r>
            <a:r>
              <a:rPr lang="tr-TR" dirty="0" smtClean="0"/>
              <a:t>saldırgan,</a:t>
            </a:r>
          </a:p>
          <a:p>
            <a:r>
              <a:rPr lang="tr-TR" dirty="0"/>
              <a:t>bu kişiye kuyruğun sonuna geçmesini uygun bir dille söylerseniz atılgan davranmış olursunuz. </a:t>
            </a:r>
          </a:p>
        </p:txBody>
      </p:sp>
      <p:sp>
        <p:nvSpPr>
          <p:cNvPr id="4" name="Alt Başlık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tr-TR" sz="7200" dirty="0" smtClean="0"/>
              <a:t>ATILGANLIK EĞİTİMİ</a:t>
            </a:r>
            <a:endParaRPr lang="tr-TR" sz="7200" dirty="0"/>
          </a:p>
        </p:txBody>
      </p:sp>
    </p:spTree>
    <p:extLst>
      <p:ext uri="{BB962C8B-B14F-4D97-AF65-F5344CB8AC3E}">
        <p14:creationId xmlns:p14="http://schemas.microsoft.com/office/powerpoint/2010/main" val="162422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istal">
  <a:themeElements>
    <a:clrScheme name="Kristal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Kristal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ristal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</TotalTime>
  <Words>562</Words>
  <Application>Microsoft Office PowerPoint</Application>
  <PresentationFormat>Geniş ekran</PresentationFormat>
  <Paragraphs>71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Kristal</vt:lpstr>
      <vt:lpstr>ATILGANLIK EĞİTİMİ</vt:lpstr>
      <vt:lpstr>ATILGANLIK EĞİTİMİ</vt:lpstr>
      <vt:lpstr>ATILGANLIK EĞİTİMİ</vt:lpstr>
      <vt:lpstr>ATILGANLIK EĞİTİMİ</vt:lpstr>
      <vt:lpstr>ATILGANLIK EĞİTİMİ</vt:lpstr>
      <vt:lpstr>ATILGANLIK EĞİTİMİ</vt:lpstr>
      <vt:lpstr>ATILGANLIK EĞİTİMİ</vt:lpstr>
      <vt:lpstr>ATILGANLIK EĞİTİMİ</vt:lpstr>
      <vt:lpstr>ATILGANLIK EĞİTİMİ</vt:lpstr>
      <vt:lpstr>ATILGANLIK EĞİTİMİ</vt:lpstr>
      <vt:lpstr>ATILGANLIK EĞİTİMİ</vt:lpstr>
      <vt:lpstr>ATILGANLIK EĞİTİMİ</vt:lpstr>
      <vt:lpstr>ATILGANLIK EĞİTİMİ</vt:lpstr>
      <vt:lpstr>ATILGANLIK EĞİTİMİ</vt:lpstr>
      <vt:lpstr>ATILGANLIK EĞİTİMİ</vt:lpstr>
      <vt:lpstr>ATILGANLIK EĞİTİMİ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FAHRETTİN</dc:creator>
  <cp:lastModifiedBy>FAHRETTİN</cp:lastModifiedBy>
  <cp:revision>9</cp:revision>
  <dcterms:created xsi:type="dcterms:W3CDTF">2021-01-12T07:33:33Z</dcterms:created>
  <dcterms:modified xsi:type="dcterms:W3CDTF">2021-01-12T17:44:01Z</dcterms:modified>
</cp:coreProperties>
</file>